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charts/chart1.xml" ContentType="application/vnd.openxmlformats-officedocument.drawingml.chart+xml"/>
  <Override PartName="/ppt/slideLayouts/slideLayout1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_rels/slideLayout7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9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s/_rels/slide46.xml.rels" ContentType="application/vnd.openxmlformats-package.relationships+xml"/>
  <Override PartName="/ppt/slides/_rels/slide43.xml.rels" ContentType="application/vnd.openxmlformats-package.relationships+xml"/>
  <Override PartName="/ppt/slides/_rels/slide35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_rels/slide16.xml.rels" ContentType="application/vnd.openxmlformats-package.relationships+xml"/>
  <Override PartName="/ppt/slides/_rels/slide38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15.xml.rels" ContentType="application/vnd.openxmlformats-package.relationships+xml"/>
  <Override PartName="/ppt/slides/_rels/slide37.xml.rels" ContentType="application/vnd.openxmlformats-package.relationships+xml"/>
  <Override PartName="/ppt/slides/_rels/slide45.xml.rels" ContentType="application/vnd.openxmlformats-package.relationships+xml"/>
  <Override PartName="/ppt/slides/_rels/slide34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6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29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9.xml.rels" ContentType="application/vnd.openxmlformats-package.relationships+xml"/>
  <Override PartName="/ppt/slides/_rels/slide19.xml.rels" ContentType="application/vnd.openxmlformats-package.relationships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30.xml" ContentType="application/vnd.openxmlformats-officedocument.presentationml.slide+xml"/>
  <Override PartName="/ppt/slides/slide16.xml" ContentType="application/vnd.openxmlformats-officedocument.presentationml.slide+xml"/>
  <Override PartName="/ppt/slides/slide31.xml" ContentType="application/vnd.openxmlformats-officedocument.presentationml.slide+xml"/>
  <Override PartName="/ppt/slides/slide17.xml" ContentType="application/vnd.openxmlformats-officedocument.presentationml.slide+xml"/>
  <Override PartName="/ppt/slides/slide32.xml" ContentType="application/vnd.openxmlformats-officedocument.presentationml.slide+xml"/>
  <Override PartName="/ppt/slides/slide18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36.xml" ContentType="application/vnd.openxmlformats-officedocument.presentationml.slide+xml"/>
  <Override PartName="/ppt/slides/slide42.xml" ContentType="application/vnd.openxmlformats-officedocument.presentationml.slide+xml"/>
  <Override PartName="/ppt/slides/slide37.xml" ContentType="application/vnd.openxmlformats-officedocument.presentationml.slide+xml"/>
  <Override PartName="/ppt/slides/slide43.xml" ContentType="application/vnd.openxmlformats-officedocument.presentationml.slide+xml"/>
  <Override PartName="/ppt/slides/slide38.xml" ContentType="application/vnd.openxmlformats-officedocument.presentationml.slide+xml"/>
  <Override PartName="/ppt/slides/slide44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36.png" ContentType="image/png"/>
  <Override PartName="/ppt/media/image2.png" ContentType="image/png"/>
  <Override PartName="/ppt/media/image37.png" ContentType="image/png"/>
  <Override PartName="/ppt/media/image3.jpeg" ContentType="image/jpeg"/>
  <Override PartName="/ppt/media/image28.png" ContentType="image/png"/>
  <Override PartName="/ppt/media/image16.png" ContentType="image/png"/>
  <Override PartName="/ppt/media/image4.png" ContentType="image/png"/>
  <Override PartName="/ppt/media/image39.png" ContentType="image/png"/>
  <Override PartName="/ppt/media/image6.png" ContentType="image/png"/>
  <Override PartName="/ppt/media/image21.png" ContentType="image/png"/>
  <Override PartName="/ppt/media/image11.png" ContentType="image/png"/>
  <Override PartName="/ppt/media/image7.png" ContentType="image/png"/>
  <Override PartName="/ppt/media/image22.png" ContentType="image/png"/>
  <Override PartName="/ppt/media/image9.png" ContentType="image/png"/>
  <Override PartName="/ppt/media/image24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8.png" ContentType="image/png"/>
  <Override PartName="/ppt/media/image23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20.png" ContentType="image/png"/>
  <Override PartName="/ppt/media/image5.png" ContentType="image/png"/>
  <Override PartName="/ppt/media/image25.png" ContentType="image/png"/>
  <Override PartName="/ppt/media/image40.png" ContentType="image/png"/>
  <Override PartName="/ppt/media/image35.png" ContentType="image/png"/>
  <Override PartName="/ppt/media/image26.png" ContentType="image/png"/>
  <Override PartName="/ppt/media/image41.png" ContentType="image/png"/>
  <Override PartName="/ppt/media/image27.png" ContentType="image/png"/>
  <Override PartName="/ppt/media/image42.png" ContentType="image/png"/>
  <Override PartName="/ppt/media/image43.png" ContentType="image/png"/>
  <Override PartName="/ppt/media/image38.png" ContentType="image/png"/>
  <Override PartName="/ppt/media/image29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notesSlides/notesSlide1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_rels/notesSlide46.xml.rels" ContentType="application/vnd.openxmlformats-package.relationships+xml"/>
  <Override PartName="/ppt/notesSlides/_rels/notesSlide4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5.xml.rels" ContentType="application/vnd.openxmlformats-package.relationships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catterChart>
        <c:scatterStyle val="line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Mammograms (Poor)</c:v>
                </c:pt>
              </c:strCache>
            </c:strRef>
          </c:tx>
          <c:spPr>
            <a:solidFill>
              <a:srgbClr val="004586"/>
            </a:solidFill>
            <a:ln w="28800">
              <a:solidFill>
                <a:srgbClr val="004586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xVal>
            <c:numRef>
              <c:f>1</c:f>
              <c:numCache>
                <c:formatCode>General</c:formatCode>
                <c:ptCount val="14"/>
                <c:pt idx="0">
                  <c:v>1976</c:v>
                </c:pt>
                <c:pt idx="1">
                  <c:v>1980</c:v>
                </c:pt>
                <c:pt idx="2">
                  <c:v>1984</c:v>
                </c:pt>
                <c:pt idx="3">
                  <c:v>1987</c:v>
                </c:pt>
                <c:pt idx="4">
                  <c:v>1990</c:v>
                </c:pt>
                <c:pt idx="5">
                  <c:v>1991</c:v>
                </c:pt>
                <c:pt idx="6">
                  <c:v>1993</c:v>
                </c:pt>
                <c:pt idx="7">
                  <c:v>1994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2003</c:v>
                </c:pt>
                <c:pt idx="12">
                  <c:v>2005</c:v>
                </c:pt>
                <c:pt idx="13">
                  <c:v>2008</c:v>
                </c:pt>
              </c:numCache>
            </c:numRef>
          </c:xVal>
          <c:yVal>
            <c:numRef>
              <c:f>0</c:f>
              <c:numCache>
                <c:formatCode>General</c:formatCode>
                <c:ptCount val="14"/>
                <c:pt idx="3">
                  <c:v>14.6</c:v>
                </c:pt>
                <c:pt idx="4">
                  <c:v>30.8</c:v>
                </c:pt>
                <c:pt idx="5">
                  <c:v>35.2</c:v>
                </c:pt>
                <c:pt idx="6">
                  <c:v>41.1</c:v>
                </c:pt>
                <c:pt idx="7">
                  <c:v>44.2</c:v>
                </c:pt>
                <c:pt idx="8">
                  <c:v>50.1</c:v>
                </c:pt>
                <c:pt idx="9">
                  <c:v>57.4</c:v>
                </c:pt>
                <c:pt idx="10">
                  <c:v>54.8</c:v>
                </c:pt>
                <c:pt idx="11">
                  <c:v>55.4</c:v>
                </c:pt>
                <c:pt idx="12">
                  <c:v>48.5</c:v>
                </c:pt>
                <c:pt idx="13">
                  <c:v>51.4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label 2</c:f>
              <c:strCache>
                <c:ptCount val="1"/>
                <c:pt idx="0">
                  <c:v>Mammograms (Near-Poor)</c:v>
                </c:pt>
              </c:strCache>
            </c:strRef>
          </c:tx>
          <c:spPr>
            <a:solidFill>
              <a:srgbClr val="ff420e"/>
            </a:solidFill>
            <a:ln w="28800">
              <a:solidFill>
                <a:srgbClr val="ff420e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xVal>
            <c:numRef>
              <c:f>3</c:f>
              <c:numCache>
                <c:formatCode>General</c:formatCode>
                <c:ptCount val="14"/>
                <c:pt idx="0">
                  <c:v>1976</c:v>
                </c:pt>
                <c:pt idx="1">
                  <c:v>1980</c:v>
                </c:pt>
                <c:pt idx="2">
                  <c:v>1984</c:v>
                </c:pt>
                <c:pt idx="3">
                  <c:v>1987</c:v>
                </c:pt>
                <c:pt idx="4">
                  <c:v>1990</c:v>
                </c:pt>
                <c:pt idx="5">
                  <c:v>1991</c:v>
                </c:pt>
                <c:pt idx="6">
                  <c:v>1993</c:v>
                </c:pt>
                <c:pt idx="7">
                  <c:v>1994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2003</c:v>
                </c:pt>
                <c:pt idx="12">
                  <c:v>2005</c:v>
                </c:pt>
                <c:pt idx="13">
                  <c:v>2008</c:v>
                </c:pt>
              </c:numCache>
            </c:numRef>
          </c:xVal>
          <c:yVal>
            <c:numRef>
              <c:f>2</c:f>
              <c:numCache>
                <c:formatCode>General</c:formatCode>
                <c:ptCount val="14"/>
                <c:pt idx="3">
                  <c:v>20.9</c:v>
                </c:pt>
                <c:pt idx="4">
                  <c:v>39.1</c:v>
                </c:pt>
                <c:pt idx="5">
                  <c:v>44.4</c:v>
                </c:pt>
                <c:pt idx="6">
                  <c:v>47.5</c:v>
                </c:pt>
                <c:pt idx="7">
                  <c:v>48.6</c:v>
                </c:pt>
                <c:pt idx="8">
                  <c:v>56.1</c:v>
                </c:pt>
                <c:pt idx="9">
                  <c:v>59.5</c:v>
                </c:pt>
                <c:pt idx="10">
                  <c:v>58.1</c:v>
                </c:pt>
                <c:pt idx="11">
                  <c:v>60.8</c:v>
                </c:pt>
                <c:pt idx="12">
                  <c:v>55.3</c:v>
                </c:pt>
                <c:pt idx="13">
                  <c:v>55.8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label 4</c:f>
              <c:strCache>
                <c:ptCount val="1"/>
                <c:pt idx="0">
                  <c:v>Mammograms (Non-Poor)</c:v>
                </c:pt>
              </c:strCache>
            </c:strRef>
          </c:tx>
          <c:spPr>
            <a:solidFill>
              <a:srgbClr val="ffd320"/>
            </a:solidFill>
            <a:ln w="28800">
              <a:solidFill>
                <a:srgbClr val="ffd320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xVal>
            <c:numRef>
              <c:f>5</c:f>
              <c:numCache>
                <c:formatCode>General</c:formatCode>
                <c:ptCount val="14"/>
                <c:pt idx="0">
                  <c:v>1976</c:v>
                </c:pt>
                <c:pt idx="1">
                  <c:v>1980</c:v>
                </c:pt>
                <c:pt idx="2">
                  <c:v>1984</c:v>
                </c:pt>
                <c:pt idx="3">
                  <c:v>1987</c:v>
                </c:pt>
                <c:pt idx="4">
                  <c:v>1990</c:v>
                </c:pt>
                <c:pt idx="5">
                  <c:v>1991</c:v>
                </c:pt>
                <c:pt idx="6">
                  <c:v>1993</c:v>
                </c:pt>
                <c:pt idx="7">
                  <c:v>1994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2003</c:v>
                </c:pt>
                <c:pt idx="12">
                  <c:v>2005</c:v>
                </c:pt>
                <c:pt idx="13">
                  <c:v>2008</c:v>
                </c:pt>
              </c:numCache>
            </c:numRef>
          </c:xVal>
          <c:yVal>
            <c:numRef>
              <c:f>4</c:f>
              <c:numCache>
                <c:formatCode>General</c:formatCode>
                <c:ptCount val="14"/>
                <c:pt idx="3">
                  <c:v>34.9</c:v>
                </c:pt>
                <c:pt idx="4">
                  <c:v>59.2</c:v>
                </c:pt>
                <c:pt idx="5">
                  <c:v>62.2</c:v>
                </c:pt>
                <c:pt idx="6">
                  <c:v>67.3</c:v>
                </c:pt>
                <c:pt idx="7">
                  <c:v>68.5</c:v>
                </c:pt>
                <c:pt idx="8">
                  <c:v>72.6</c:v>
                </c:pt>
                <c:pt idx="9">
                  <c:v>75</c:v>
                </c:pt>
                <c:pt idx="10">
                  <c:v>75.9</c:v>
                </c:pt>
                <c:pt idx="11">
                  <c:v>74.3</c:v>
                </c:pt>
                <c:pt idx="12">
                  <c:v>72.5</c:v>
                </c:pt>
                <c:pt idx="13">
                  <c:v>72.8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label 6</c:f>
              <c:strCache>
                <c:ptCount val="1"/>
                <c:pt idx="0">
                  <c:v>Deaths (White)</c:v>
                </c:pt>
              </c:strCache>
            </c:strRef>
          </c:tx>
          <c:spPr>
            <a:solidFill>
              <a:srgbClr val="579d1c"/>
            </a:solidFill>
            <a:ln w="28800">
              <a:solidFill>
                <a:srgbClr val="579d1c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xVal>
            <c:numRef>
              <c:f>7</c:f>
              <c:numCache>
                <c:formatCode>General</c:formatCode>
                <c:ptCount val="14"/>
                <c:pt idx="0">
                  <c:v>1976</c:v>
                </c:pt>
                <c:pt idx="1">
                  <c:v>1980</c:v>
                </c:pt>
                <c:pt idx="2">
                  <c:v>1984</c:v>
                </c:pt>
                <c:pt idx="3">
                  <c:v>1987</c:v>
                </c:pt>
                <c:pt idx="4">
                  <c:v>1990</c:v>
                </c:pt>
                <c:pt idx="5">
                  <c:v>1991</c:v>
                </c:pt>
                <c:pt idx="6">
                  <c:v>1993</c:v>
                </c:pt>
                <c:pt idx="7">
                  <c:v>1994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2003</c:v>
                </c:pt>
                <c:pt idx="12">
                  <c:v>2005</c:v>
                </c:pt>
                <c:pt idx="13">
                  <c:v>2008</c:v>
                </c:pt>
              </c:numCache>
            </c:numRef>
          </c:xVal>
          <c:yVal>
            <c:numRef>
              <c:f>6</c:f>
              <c:numCache>
                <c:formatCode>General</c:formatCode>
                <c:ptCount val="14"/>
                <c:pt idx="0">
                  <c:v>31.7</c:v>
                </c:pt>
                <c:pt idx="1">
                  <c:v>31.9</c:v>
                </c:pt>
                <c:pt idx="2">
                  <c:v>32.6</c:v>
                </c:pt>
                <c:pt idx="3">
                  <c:v>32.4</c:v>
                </c:pt>
                <c:pt idx="4">
                  <c:v>32.8</c:v>
                </c:pt>
                <c:pt idx="5">
                  <c:v>32</c:v>
                </c:pt>
                <c:pt idx="6">
                  <c:v>30.7</c:v>
                </c:pt>
                <c:pt idx="7">
                  <c:v>30.1</c:v>
                </c:pt>
                <c:pt idx="8">
                  <c:v>27</c:v>
                </c:pt>
                <c:pt idx="9">
                  <c:v>25.8</c:v>
                </c:pt>
                <c:pt idx="10">
                  <c:v>26</c:v>
                </c:pt>
                <c:pt idx="11">
                  <c:v>24.3</c:v>
                </c:pt>
                <c:pt idx="12">
                  <c:v>23</c:v>
                </c:pt>
                <c:pt idx="13">
                  <c:v>21.5</c:v>
                </c:pt>
              </c:numCache>
            </c:numRef>
          </c:yVal>
          <c:smooth val="0"/>
        </c:ser>
        <c:ser>
          <c:idx val="4"/>
          <c:order val="4"/>
          <c:tx>
            <c:strRef>
              <c:f>label 8</c:f>
              <c:strCache>
                <c:ptCount val="1"/>
                <c:pt idx="0">
                  <c:v>Deaths (African American)</c:v>
                </c:pt>
              </c:strCache>
            </c:strRef>
          </c:tx>
          <c:spPr>
            <a:solidFill>
              <a:srgbClr val="7e0021"/>
            </a:solidFill>
            <a:ln w="28800">
              <a:solidFill>
                <a:srgbClr val="7e0021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xVal>
            <c:numRef>
              <c:f>9</c:f>
              <c:numCache>
                <c:formatCode>General</c:formatCode>
                <c:ptCount val="14"/>
                <c:pt idx="0">
                  <c:v>1976</c:v>
                </c:pt>
                <c:pt idx="1">
                  <c:v>1980</c:v>
                </c:pt>
                <c:pt idx="2">
                  <c:v>1984</c:v>
                </c:pt>
                <c:pt idx="3">
                  <c:v>1987</c:v>
                </c:pt>
                <c:pt idx="4">
                  <c:v>1990</c:v>
                </c:pt>
                <c:pt idx="5">
                  <c:v>1991</c:v>
                </c:pt>
                <c:pt idx="6">
                  <c:v>1993</c:v>
                </c:pt>
                <c:pt idx="7">
                  <c:v>1994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2003</c:v>
                </c:pt>
                <c:pt idx="12">
                  <c:v>2005</c:v>
                </c:pt>
                <c:pt idx="13">
                  <c:v>2008</c:v>
                </c:pt>
              </c:numCache>
            </c:numRef>
          </c:xVal>
          <c:yVal>
            <c:numRef>
              <c:f>8</c:f>
              <c:numCache>
                <c:formatCode>General</c:formatCode>
                <c:ptCount val="14"/>
                <c:pt idx="0">
                  <c:v>29</c:v>
                </c:pt>
                <c:pt idx="1">
                  <c:v>31.5</c:v>
                </c:pt>
                <c:pt idx="2">
                  <c:v>35.5</c:v>
                </c:pt>
                <c:pt idx="3">
                  <c:v>36.3</c:v>
                </c:pt>
                <c:pt idx="4">
                  <c:v>38</c:v>
                </c:pt>
                <c:pt idx="5">
                  <c:v>38.2</c:v>
                </c:pt>
                <c:pt idx="6">
                  <c:v>38</c:v>
                </c:pt>
                <c:pt idx="7">
                  <c:v>37.7</c:v>
                </c:pt>
                <c:pt idx="8">
                  <c:v>35.5</c:v>
                </c:pt>
                <c:pt idx="9">
                  <c:v>35.1</c:v>
                </c:pt>
                <c:pt idx="10">
                  <c:v>34.7</c:v>
                </c:pt>
                <c:pt idx="11">
                  <c:v>34</c:v>
                </c:pt>
                <c:pt idx="12">
                  <c:v>32.5</c:v>
                </c:pt>
                <c:pt idx="13">
                  <c:v>30.5</c:v>
                </c:pt>
              </c:numCache>
            </c:numRef>
          </c:yVal>
          <c:smooth val="0"/>
        </c:ser>
        <c:axId val="43506282"/>
        <c:axId val="2710215"/>
      </c:scatterChart>
      <c:valAx>
        <c:axId val="4350628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2710215"/>
        <c:crosses val="autoZero"/>
        <c:crossBetween val="midCat"/>
      </c:valAx>
      <c:valAx>
        <c:axId val="2710215"/>
        <c:scaling>
          <c:orientation val="minMax"/>
        </c:scaling>
        <c:delete val="0"/>
        <c:axPos val="l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43506282"/>
        <c:crosses val="autoZero"/>
        <c:crossBetween val="midCat"/>
      </c:valAx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  <a:ea typeface="DejaVu Sans"/>
            </a:defRPr>
          </a:pPr>
        </a:p>
      </c:txPr>
    </c:legend>
    <c:plotVisOnly val="1"/>
    <c:dispBlanksAs val="span"/>
  </c:chart>
  <c:spPr>
    <a:solidFill>
      <a:srgbClr val="ffffff"/>
    </a:solidFill>
    <a:ln w="9360"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42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E764187D-4BB7-45E5-8B7F-0C7103CE256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4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
</Relationships>
</file>

<file path=ppt/notesSlides/_rels/notesSlide45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57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1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2651EBB-513F-4C67-9A3A-C79AEE2F3A7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57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4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D9397E4-7C5A-47B1-80B3-5B57D9F39D2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57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77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45E0696-E9AF-4BA0-B113-BFE01C03909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57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80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BF3AE89-286A-41CC-A0C2-AF65E0C96A7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ne 1"/>
          <p:cNvSpPr/>
          <p:nvPr/>
        </p:nvSpPr>
        <p:spPr>
          <a:xfrm>
            <a:off x="0" y="5100840"/>
            <a:ext cx="9144000" cy="360"/>
          </a:xfrm>
          <a:prstGeom prst="line">
            <a:avLst/>
          </a:prstGeom>
          <a:ln w="101520">
            <a:solidFill>
              <a:srgbClr val="fdb91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PlaceHolder 2"/>
          <p:cNvSpPr>
            <a:spLocks noGrp="1"/>
          </p:cNvSpPr>
          <p:nvPr>
            <p:ph type="title"/>
          </p:nvPr>
        </p:nvSpPr>
        <p:spPr>
          <a:xfrm>
            <a:off x="457200" y="0"/>
            <a:ext cx="8229240" cy="119988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ts val="5800"/>
              </a:lnSpc>
            </a:pPr>
            <a:r>
              <a:rPr b="0" lang="en-US" sz="5400" spc="-1" strike="noStrike">
                <a:solidFill>
                  <a:srgbClr val="242852"/>
                </a:solidFill>
                <a:latin typeface="Roboto Light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dt"/>
          </p:nvPr>
        </p:nvSpPr>
        <p:spPr>
          <a:xfrm>
            <a:off x="574920" y="4704840"/>
            <a:ext cx="2085480" cy="273600"/>
          </a:xfrm>
          <a:prstGeom prst="rect">
            <a:avLst/>
          </a:prstGeom>
        </p:spPr>
        <p:txBody>
          <a:bodyPr rIns="45720" anchor="ctr">
            <a:noAutofit/>
          </a:bodyPr>
          <a:p>
            <a:pPr>
              <a:lnSpc>
                <a:spcPct val="100000"/>
              </a:lnSpc>
            </a:pPr>
            <a:fld id="{566787CF-73C9-4F8B-8463-50EAF3B92023}" type="datetime1">
              <a:rPr b="0" lang="en-US" sz="1200" spc="-1" strike="noStrike">
                <a:solidFill>
                  <a:srgbClr val="595959"/>
                </a:solidFill>
                <a:latin typeface="Century Gothic"/>
              </a:rPr>
              <a:t>02/07/2020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ftr"/>
          </p:nvPr>
        </p:nvSpPr>
        <p:spPr>
          <a:xfrm>
            <a:off x="659160" y="4767120"/>
            <a:ext cx="2847600" cy="2736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News Gothic MT"/>
              </a:rPr>
              <a:t>Footer Text</a:t>
            </a:r>
            <a:endParaRPr b="0" lang="en-US" sz="1800" spc="-1" strike="noStrike">
              <a:latin typeface="Times New Roman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 type="sldNum"/>
          </p:nvPr>
        </p:nvSpPr>
        <p:spPr>
          <a:xfrm>
            <a:off x="156600" y="4704840"/>
            <a:ext cx="417960" cy="273600"/>
          </a:xfrm>
          <a:prstGeom prst="rect">
            <a:avLst/>
          </a:prstGeom>
        </p:spPr>
        <p:txBody>
          <a:bodyPr lIns="27360" rIns="45720" anchor="ctr">
            <a:noAutofit/>
          </a:bodyPr>
          <a:p>
            <a:pPr>
              <a:lnSpc>
                <a:spcPct val="100000"/>
              </a:lnSpc>
            </a:pPr>
            <a:fld id="{5469A23B-2340-446E-9916-9B326A56D662}" type="slidenum">
              <a:rPr b="0" lang="en-US" sz="1200" spc="-1" strike="noStrike">
                <a:solidFill>
                  <a:srgbClr val="595959"/>
                </a:solidFill>
                <a:latin typeface="Century Gothic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00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Click to edit the outline text format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Second Outline Level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Third Outline Level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Fourth Outline Level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808080"/>
                </a:solidFill>
                <a:latin typeface="Roboto Light"/>
              </a:rPr>
              <a:t>Fifth Outline Level</a:t>
            </a:r>
            <a:endParaRPr b="0" lang="en-US" sz="2000" spc="-1" strike="noStrike">
              <a:solidFill>
                <a:srgbClr val="808080"/>
              </a:solidFill>
              <a:latin typeface="Roboto 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808080"/>
                </a:solidFill>
                <a:latin typeface="Roboto Light"/>
              </a:rPr>
              <a:t>Sixth Outline Level</a:t>
            </a:r>
            <a:endParaRPr b="0" lang="en-US" sz="2000" spc="-1" strike="noStrike">
              <a:solidFill>
                <a:srgbClr val="808080"/>
              </a:solidFill>
              <a:latin typeface="Roboto 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808080"/>
                </a:solidFill>
                <a:latin typeface="Roboto Light"/>
              </a:rPr>
              <a:t>Seventh Outline Level</a:t>
            </a:r>
            <a:endParaRPr b="0" lang="en-US" sz="2000" spc="-1" strike="noStrike">
              <a:solidFill>
                <a:srgbClr val="808080"/>
              </a:solidFill>
              <a:latin typeface="Roboto 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6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6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6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6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6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6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6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6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6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6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6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6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6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37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chart" Target="../charts/chart1.xml"/><Relationship Id="rId3" Type="http://schemas.openxmlformats.org/officeDocument/2006/relationships/hyperlink" Target="http://bit.ly/ucsdbreast" TargetMode="External"/><Relationship Id="rId4" Type="http://schemas.openxmlformats.org/officeDocument/2006/relationships/slideLayout" Target="../slideLayouts/slideLayout37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6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44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4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4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6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6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6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6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6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5968080" y="4460040"/>
            <a:ext cx="3126960" cy="384120"/>
          </a:xfrm>
          <a:prstGeom prst="rect">
            <a:avLst/>
          </a:prstGeom>
          <a:solidFill>
            <a:srgbClr val="ffffff"/>
          </a:solidFill>
          <a:ln w="9360">
            <a:noFill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44" name="CustomShape 2"/>
          <p:cNvSpPr/>
          <p:nvPr/>
        </p:nvSpPr>
        <p:spPr>
          <a:xfrm>
            <a:off x="287640" y="3980520"/>
            <a:ext cx="469836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103259"/>
                </a:solidFill>
                <a:latin typeface="Roboto"/>
                <a:ea typeface="Roboto"/>
              </a:rPr>
              <a:t>Hobson Lane, UC San Diego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103259"/>
                </a:solidFill>
                <a:latin typeface="Roboto"/>
                <a:ea typeface="Roboto"/>
              </a:rPr>
              <a:t>Instructor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4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55160" cy="770040"/>
          </a:xfrm>
          <a:prstGeom prst="rect">
            <a:avLst/>
          </a:prstGeom>
          <a:ln>
            <a:noFill/>
          </a:ln>
        </p:spPr>
      </p:pic>
      <p:sp>
        <p:nvSpPr>
          <p:cNvPr id="246" name="CustomShape 3"/>
          <p:cNvSpPr/>
          <p:nvPr/>
        </p:nvSpPr>
        <p:spPr>
          <a:xfrm>
            <a:off x="0" y="0"/>
            <a:ext cx="9155160" cy="1020960"/>
          </a:xfrm>
          <a:prstGeom prst="rect">
            <a:avLst/>
          </a:prstGeom>
          <a:solidFill>
            <a:srgbClr val="121429"/>
          </a:solidFill>
          <a:ln w="28440">
            <a:solidFill>
              <a:srgbClr val="48749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4"/>
          <p:cNvSpPr/>
          <p:nvPr/>
        </p:nvSpPr>
        <p:spPr>
          <a:xfrm>
            <a:off x="0" y="27000"/>
            <a:ext cx="915516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latin typeface="News Gothic MT"/>
                <a:ea typeface="DejaVu Sans"/>
              </a:rPr>
              <a:t>Digital Health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0" y="408960"/>
            <a:ext cx="9155160" cy="92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i="1" lang="en-US" sz="1500" spc="-1" strike="noStrike">
                <a:solidFill>
                  <a:srgbClr val="ffffff"/>
                </a:solidFill>
                <a:latin typeface="News Gothic MT"/>
                <a:ea typeface="DejaVu Sans"/>
              </a:rPr>
              <a:t>UCSD Extension – Specialization Certificate</a:t>
            </a:r>
            <a:endParaRPr b="0" lang="en-US" sz="15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i="1" lang="en-US" sz="2200" spc="-1" strike="noStrike">
                <a:solidFill>
                  <a:srgbClr val="ffffff"/>
                </a:solidFill>
                <a:latin typeface="News Gothic MT"/>
                <a:ea typeface="DejaVu Sans"/>
              </a:rPr>
              <a:t>Data Science for Healthcare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287640" y="1869480"/>
            <a:ext cx="8179560" cy="157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242852"/>
                </a:solidFill>
                <a:latin typeface="Roboto Light"/>
                <a:ea typeface="DejaVu Sans"/>
              </a:rPr>
              <a:t>L3: Statistics  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250" name="Picture 14" descr=""/>
          <p:cNvPicPr/>
          <p:nvPr/>
        </p:nvPicPr>
        <p:blipFill>
          <a:blip r:embed="rId2"/>
          <a:stretch/>
        </p:blipFill>
        <p:spPr>
          <a:xfrm>
            <a:off x="5706000" y="4255920"/>
            <a:ext cx="1517040" cy="498240"/>
          </a:xfrm>
          <a:prstGeom prst="rect">
            <a:avLst/>
          </a:prstGeom>
          <a:ln>
            <a:noFill/>
          </a:ln>
        </p:spPr>
      </p:pic>
      <p:pic>
        <p:nvPicPr>
          <p:cNvPr id="251" name="Picture 17" descr=""/>
          <p:cNvPicPr/>
          <p:nvPr/>
        </p:nvPicPr>
        <p:blipFill>
          <a:blip r:embed="rId3"/>
          <a:stretch/>
        </p:blipFill>
        <p:spPr>
          <a:xfrm>
            <a:off x="7498080" y="4114800"/>
            <a:ext cx="1525320" cy="706680"/>
          </a:xfrm>
          <a:prstGeom prst="rect">
            <a:avLst/>
          </a:prstGeom>
          <a:ln>
            <a:noFill/>
          </a:ln>
        </p:spPr>
      </p:pic>
      <p:sp>
        <p:nvSpPr>
          <p:cNvPr id="252" name="CustomShape 7"/>
          <p:cNvSpPr/>
          <p:nvPr/>
        </p:nvSpPr>
        <p:spPr>
          <a:xfrm>
            <a:off x="2782080" y="1463040"/>
            <a:ext cx="31608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Categorical Probability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47" name="TextShape 2"/>
          <p:cNvSpPr txBox="1"/>
          <p:nvPr/>
        </p:nvSpPr>
        <p:spPr>
          <a:xfrm>
            <a:off x="457200" y="1203480"/>
            <a:ext cx="3772080" cy="3642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Thought of as binary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1 bit for each category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Often need “unknown” bit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Probability = confidence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1 =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P(Malignant)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+ P(Benign)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+ P(Healthy)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+ P(Unknown)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348" name="" descr=""/>
          <p:cNvPicPr/>
          <p:nvPr/>
        </p:nvPicPr>
        <p:blipFill>
          <a:blip r:embed="rId1"/>
          <a:stretch/>
        </p:blipFill>
        <p:spPr>
          <a:xfrm>
            <a:off x="4275720" y="407520"/>
            <a:ext cx="3214440" cy="1985760"/>
          </a:xfrm>
          <a:prstGeom prst="rect">
            <a:avLst/>
          </a:prstGeom>
          <a:ln>
            <a:noFill/>
          </a:ln>
        </p:spPr>
      </p:pic>
      <p:sp>
        <p:nvSpPr>
          <p:cNvPr id="349" name="TextShape 3"/>
          <p:cNvSpPr txBox="1"/>
          <p:nvPr/>
        </p:nvSpPr>
        <p:spPr>
          <a:xfrm>
            <a:off x="7454520" y="407520"/>
            <a:ext cx="1689480" cy="1004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Dog?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Cat?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Fox?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Unk? 0 or 1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0" name="CustomShape 4"/>
          <p:cNvSpPr/>
          <p:nvPr/>
        </p:nvSpPr>
        <p:spPr>
          <a:xfrm>
            <a:off x="4275720" y="548640"/>
            <a:ext cx="1659960" cy="1371600"/>
          </a:xfrm>
          <a:prstGeom prst="rect">
            <a:avLst/>
          </a:prstGeom>
          <a:noFill/>
          <a:ln w="36720">
            <a:solidFill>
              <a:srgbClr val="0063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5"/>
          <p:cNvSpPr/>
          <p:nvPr/>
        </p:nvSpPr>
        <p:spPr>
          <a:xfrm>
            <a:off x="6076800" y="1504800"/>
            <a:ext cx="1139040" cy="888480"/>
          </a:xfrm>
          <a:prstGeom prst="rect">
            <a:avLst/>
          </a:prstGeom>
          <a:noFill/>
          <a:ln w="3672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52" name="" descr=""/>
          <p:cNvPicPr/>
          <p:nvPr/>
        </p:nvPicPr>
        <p:blipFill>
          <a:blip r:embed="rId2"/>
          <a:srcRect l="0" t="59402" r="75391" b="17482"/>
          <a:stretch/>
        </p:blipFill>
        <p:spPr>
          <a:xfrm>
            <a:off x="4229280" y="2667240"/>
            <a:ext cx="2537280" cy="1630440"/>
          </a:xfrm>
          <a:prstGeom prst="rect">
            <a:avLst/>
          </a:prstGeom>
          <a:ln>
            <a:noFill/>
          </a:ln>
        </p:spPr>
      </p:pic>
      <p:sp>
        <p:nvSpPr>
          <p:cNvPr id="353" name="TextShape 6"/>
          <p:cNvSpPr txBox="1"/>
          <p:nvPr/>
        </p:nvSpPr>
        <p:spPr>
          <a:xfrm>
            <a:off x="6814440" y="2652840"/>
            <a:ext cx="2146680" cy="1461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Courier New"/>
              </a:rPr>
              <a:t>Malignant?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Courier New"/>
              </a:rPr>
              <a:t>Benign?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Courier New"/>
              </a:rPr>
              <a:t>Healthy?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Courier New"/>
              </a:rPr>
              <a:t>Unknown? (none of the above)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TextShape 7"/>
          <p:cNvSpPr txBox="1"/>
          <p:nvPr/>
        </p:nvSpPr>
        <p:spPr>
          <a:xfrm>
            <a:off x="7490160" y="1464120"/>
            <a:ext cx="1689480" cy="1004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ff4000"/>
                </a:solidFill>
                <a:latin typeface="Courier New"/>
              </a:rPr>
              <a:t>Dog?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4000"/>
                </a:solidFill>
                <a:latin typeface="Courier New"/>
              </a:rPr>
              <a:t>Cat?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4000"/>
                </a:solidFill>
                <a:latin typeface="Courier New"/>
              </a:rPr>
              <a:t>Fox? 0 or 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4000"/>
                </a:solidFill>
                <a:latin typeface="Courier New"/>
              </a:rPr>
              <a:t>Unk? 0 or 1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" descr=""/>
          <p:cNvPicPr/>
          <p:nvPr/>
        </p:nvPicPr>
        <p:blipFill>
          <a:blip r:embed="rId1"/>
          <a:stretch/>
        </p:blipFill>
        <p:spPr>
          <a:xfrm>
            <a:off x="1654560" y="1199880"/>
            <a:ext cx="1778400" cy="1142640"/>
          </a:xfrm>
          <a:prstGeom prst="rect">
            <a:avLst/>
          </a:prstGeom>
          <a:ln>
            <a:noFill/>
          </a:ln>
        </p:spPr>
      </p:pic>
      <p:pic>
        <p:nvPicPr>
          <p:cNvPr id="356" name="" descr=""/>
          <p:cNvPicPr/>
          <p:nvPr/>
        </p:nvPicPr>
        <p:blipFill>
          <a:blip r:embed="rId2"/>
          <a:stretch/>
        </p:blipFill>
        <p:spPr>
          <a:xfrm>
            <a:off x="3319200" y="0"/>
            <a:ext cx="5861160" cy="4398120"/>
          </a:xfrm>
          <a:prstGeom prst="rect">
            <a:avLst/>
          </a:prstGeom>
          <a:ln>
            <a:noFill/>
          </a:ln>
        </p:spPr>
      </p:pic>
      <p:sp>
        <p:nvSpPr>
          <p:cNvPr id="35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Die Statistics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58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Min: 1.0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Max: 6.0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Mean: 3.47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Median: 3.0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Mode: 3.0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Midpoint: 3.5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Variance: 2.9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Standard deviation: 1.7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Histogram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sp>
        <p:nvSpPr>
          <p:cNvPr id="359" name="TextShape 3"/>
          <p:cNvSpPr txBox="1"/>
          <p:nvPr/>
        </p:nvSpPr>
        <p:spPr>
          <a:xfrm>
            <a:off x="5366520" y="1476360"/>
            <a:ext cx="222300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sns.distplot()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60" name="TextShape 4"/>
          <p:cNvSpPr txBox="1"/>
          <p:nvPr/>
        </p:nvSpPr>
        <p:spPr>
          <a:xfrm>
            <a:off x="459936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min()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61" name="TextShape 5"/>
          <p:cNvSpPr txBox="1"/>
          <p:nvPr/>
        </p:nvSpPr>
        <p:spPr>
          <a:xfrm>
            <a:off x="731412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max()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6.0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62" name="Line 6"/>
          <p:cNvSpPr/>
          <p:nvPr/>
        </p:nvSpPr>
        <p:spPr>
          <a:xfrm>
            <a:off x="6318360" y="281268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Line 7"/>
          <p:cNvSpPr/>
          <p:nvPr/>
        </p:nvSpPr>
        <p:spPr>
          <a:xfrm flipV="1">
            <a:off x="6327720" y="3017520"/>
            <a:ext cx="851400" cy="36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Line 8"/>
          <p:cNvSpPr/>
          <p:nvPr/>
        </p:nvSpPr>
        <p:spPr>
          <a:xfrm>
            <a:off x="7197840" y="283464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TextShape 9"/>
          <p:cNvSpPr txBox="1"/>
          <p:nvPr/>
        </p:nvSpPr>
        <p:spPr>
          <a:xfrm>
            <a:off x="6280920" y="253548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std()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1.7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66" name="Line 10"/>
          <p:cNvSpPr/>
          <p:nvPr/>
        </p:nvSpPr>
        <p:spPr>
          <a:xfrm>
            <a:off x="5452200" y="280980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Line 11"/>
          <p:cNvSpPr/>
          <p:nvPr/>
        </p:nvSpPr>
        <p:spPr>
          <a:xfrm flipV="1">
            <a:off x="5477040" y="3015000"/>
            <a:ext cx="831960" cy="2520"/>
          </a:xfrm>
          <a:prstGeom prst="line">
            <a:avLst/>
          </a:prstGeom>
          <a:ln>
            <a:solidFill>
              <a:srgbClr val="3465a4"/>
            </a:solidFill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Line 12"/>
          <p:cNvSpPr/>
          <p:nvPr/>
        </p:nvSpPr>
        <p:spPr>
          <a:xfrm>
            <a:off x="6318360" y="283212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TextShape 13"/>
          <p:cNvSpPr txBox="1"/>
          <p:nvPr/>
        </p:nvSpPr>
        <p:spPr>
          <a:xfrm>
            <a:off x="5586840" y="2532600"/>
            <a:ext cx="81396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std()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1.7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70" name="TextShape 14"/>
          <p:cNvSpPr txBox="1"/>
          <p:nvPr/>
        </p:nvSpPr>
        <p:spPr>
          <a:xfrm>
            <a:off x="5997600" y="3200400"/>
            <a:ext cx="668520" cy="293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3.5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" descr=""/>
          <p:cNvPicPr/>
          <p:nvPr/>
        </p:nvPicPr>
        <p:blipFill>
          <a:blip r:embed="rId1"/>
          <a:stretch/>
        </p:blipFill>
        <p:spPr>
          <a:xfrm>
            <a:off x="3657600" y="546480"/>
            <a:ext cx="5120640" cy="3842640"/>
          </a:xfrm>
          <a:prstGeom prst="rect">
            <a:avLst/>
          </a:prstGeom>
          <a:ln>
            <a:noFill/>
          </a:ln>
        </p:spPr>
      </p:pic>
      <p:sp>
        <p:nvSpPr>
          <p:cNvPr id="372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2 Dice Statistics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73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Min: 2.0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Max: 12.0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Mean: 6.9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Median: 7.0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Mode: 7.0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Midpoint: 7.0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Variance: 6.1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Standard deviation: 2.4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Histogram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sp>
        <p:nvSpPr>
          <p:cNvPr id="374" name="TextShape 3"/>
          <p:cNvSpPr txBox="1"/>
          <p:nvPr/>
        </p:nvSpPr>
        <p:spPr>
          <a:xfrm>
            <a:off x="5366520" y="546480"/>
            <a:ext cx="2223000" cy="49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sns.distplot()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75" name="TextShape 4"/>
          <p:cNvSpPr txBox="1"/>
          <p:nvPr/>
        </p:nvSpPr>
        <p:spPr>
          <a:xfrm>
            <a:off x="459936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min()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2.0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76" name="TextShape 5"/>
          <p:cNvSpPr txBox="1"/>
          <p:nvPr/>
        </p:nvSpPr>
        <p:spPr>
          <a:xfrm>
            <a:off x="731412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max()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12.0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pic>
        <p:nvPicPr>
          <p:cNvPr id="377" name="" descr=""/>
          <p:cNvPicPr/>
          <p:nvPr/>
        </p:nvPicPr>
        <p:blipFill>
          <a:blip r:embed="rId2"/>
          <a:stretch/>
        </p:blipFill>
        <p:spPr>
          <a:xfrm>
            <a:off x="1826640" y="1203480"/>
            <a:ext cx="1510920" cy="1510920"/>
          </a:xfrm>
          <a:prstGeom prst="rect">
            <a:avLst/>
          </a:prstGeom>
          <a:ln>
            <a:noFill/>
          </a:ln>
        </p:spPr>
      </p:pic>
      <p:grpSp>
        <p:nvGrpSpPr>
          <p:cNvPr id="378" name="Group 6"/>
          <p:cNvGrpSpPr/>
          <p:nvPr/>
        </p:nvGrpSpPr>
        <p:grpSpPr>
          <a:xfrm>
            <a:off x="6217920" y="2535120"/>
            <a:ext cx="1582920" cy="901080"/>
            <a:chOff x="6217920" y="2535120"/>
            <a:chExt cx="1582920" cy="901080"/>
          </a:xfrm>
        </p:grpSpPr>
        <p:sp>
          <p:nvSpPr>
            <p:cNvPr id="379" name="Line 7"/>
            <p:cNvSpPr/>
            <p:nvPr/>
          </p:nvSpPr>
          <p:spPr>
            <a:xfrm>
              <a:off x="6255360" y="281232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Line 8"/>
            <p:cNvSpPr/>
            <p:nvPr/>
          </p:nvSpPr>
          <p:spPr>
            <a:xfrm>
              <a:off x="6255360" y="3017520"/>
              <a:ext cx="694080" cy="0"/>
            </a:xfrm>
            <a:prstGeom prst="line">
              <a:avLst/>
            </a:prstGeom>
            <a:ln>
              <a:solidFill>
                <a:srgbClr val="3465a4"/>
              </a:solidFill>
              <a:headEnd len="med" type="triangle" w="med"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Line 9"/>
            <p:cNvSpPr/>
            <p:nvPr/>
          </p:nvSpPr>
          <p:spPr>
            <a:xfrm>
              <a:off x="6949440" y="283464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2" name="TextShape 10"/>
            <p:cNvSpPr txBox="1"/>
            <p:nvPr/>
          </p:nvSpPr>
          <p:spPr>
            <a:xfrm>
              <a:off x="6217920" y="2535120"/>
              <a:ext cx="1582920" cy="9010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std()</a:t>
              </a:r>
              <a:endParaRPr b="0" lang="en-US" sz="1600" spc="-1" strike="noStrike">
                <a:latin typeface="Arial"/>
              </a:endParaRPr>
            </a:p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2.4</a:t>
              </a:r>
              <a:endParaRPr b="0" lang="en-US" sz="1600" spc="-1" strike="noStrike">
                <a:latin typeface="Arial"/>
              </a:endParaRPr>
            </a:p>
            <a:p>
              <a:pPr algn="ctr"/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383" name="Group 11"/>
          <p:cNvGrpSpPr/>
          <p:nvPr/>
        </p:nvGrpSpPr>
        <p:grpSpPr>
          <a:xfrm>
            <a:off x="5523840" y="2532240"/>
            <a:ext cx="1582920" cy="901080"/>
            <a:chOff x="5523840" y="2532240"/>
            <a:chExt cx="1582920" cy="901080"/>
          </a:xfrm>
        </p:grpSpPr>
        <p:sp>
          <p:nvSpPr>
            <p:cNvPr id="384" name="Line 12"/>
            <p:cNvSpPr/>
            <p:nvPr/>
          </p:nvSpPr>
          <p:spPr>
            <a:xfrm>
              <a:off x="5561280" y="280944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5" name="Line 13"/>
            <p:cNvSpPr/>
            <p:nvPr/>
          </p:nvSpPr>
          <p:spPr>
            <a:xfrm>
              <a:off x="5561280" y="3014640"/>
              <a:ext cx="694080" cy="0"/>
            </a:xfrm>
            <a:prstGeom prst="line">
              <a:avLst/>
            </a:prstGeom>
            <a:ln>
              <a:solidFill>
                <a:srgbClr val="3465a4"/>
              </a:solidFill>
              <a:headEnd len="med" type="triangle" w="med"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6" name="Line 14"/>
            <p:cNvSpPr/>
            <p:nvPr/>
          </p:nvSpPr>
          <p:spPr>
            <a:xfrm>
              <a:off x="6255360" y="283176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7" name="TextShape 15"/>
            <p:cNvSpPr txBox="1"/>
            <p:nvPr/>
          </p:nvSpPr>
          <p:spPr>
            <a:xfrm>
              <a:off x="5523840" y="2532240"/>
              <a:ext cx="1582920" cy="9010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std()</a:t>
              </a:r>
              <a:endParaRPr b="0" lang="en-US" sz="1600" spc="-1" strike="noStrike">
                <a:latin typeface="Arial"/>
              </a:endParaRPr>
            </a:p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2.4</a:t>
              </a:r>
              <a:endParaRPr b="0" lang="en-US" sz="1600" spc="-1" strike="noStrike">
                <a:latin typeface="Arial"/>
              </a:endParaRPr>
            </a:p>
            <a:p>
              <a:pPr algn="ctr"/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388" name="TextShape 16"/>
          <p:cNvSpPr txBox="1"/>
          <p:nvPr/>
        </p:nvSpPr>
        <p:spPr>
          <a:xfrm>
            <a:off x="5915160" y="3200400"/>
            <a:ext cx="668520" cy="293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7.0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" descr=""/>
          <p:cNvPicPr/>
          <p:nvPr/>
        </p:nvPicPr>
        <p:blipFill>
          <a:blip r:embed="rId1"/>
          <a:stretch/>
        </p:blipFill>
        <p:spPr>
          <a:xfrm>
            <a:off x="3840480" y="729720"/>
            <a:ext cx="4754880" cy="3567960"/>
          </a:xfrm>
          <a:prstGeom prst="rect">
            <a:avLst/>
          </a:prstGeom>
          <a:ln>
            <a:noFill/>
          </a:ln>
        </p:spPr>
      </p:pic>
      <p:sp>
        <p:nvSpPr>
          <p:cNvPr id="390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3 Dice Statistics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91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Min: 2.0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Max: 18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Mean: 10.5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Median: 10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Mode: 10.0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Midpoint: 10.5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Variance: 8.6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Standard deviation: 2.9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Histogram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sp>
        <p:nvSpPr>
          <p:cNvPr id="392" name="TextShape 3"/>
          <p:cNvSpPr txBox="1"/>
          <p:nvPr/>
        </p:nvSpPr>
        <p:spPr>
          <a:xfrm>
            <a:off x="5366520" y="546480"/>
            <a:ext cx="2223000" cy="49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sns.distplot()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93" name="TextShape 4"/>
          <p:cNvSpPr txBox="1"/>
          <p:nvPr/>
        </p:nvSpPr>
        <p:spPr>
          <a:xfrm>
            <a:off x="459936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min()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3.0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394" name="TextShape 5"/>
          <p:cNvSpPr txBox="1"/>
          <p:nvPr/>
        </p:nvSpPr>
        <p:spPr>
          <a:xfrm>
            <a:off x="731412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max()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18.0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grpSp>
        <p:nvGrpSpPr>
          <p:cNvPr id="395" name="Group 6"/>
          <p:cNvGrpSpPr/>
          <p:nvPr/>
        </p:nvGrpSpPr>
        <p:grpSpPr>
          <a:xfrm>
            <a:off x="6217920" y="2535120"/>
            <a:ext cx="1582920" cy="901080"/>
            <a:chOff x="6217920" y="2535120"/>
            <a:chExt cx="1582920" cy="901080"/>
          </a:xfrm>
        </p:grpSpPr>
        <p:sp>
          <p:nvSpPr>
            <p:cNvPr id="396" name="Line 7"/>
            <p:cNvSpPr/>
            <p:nvPr/>
          </p:nvSpPr>
          <p:spPr>
            <a:xfrm>
              <a:off x="6255360" y="281232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Line 8"/>
            <p:cNvSpPr/>
            <p:nvPr/>
          </p:nvSpPr>
          <p:spPr>
            <a:xfrm>
              <a:off x="6255360" y="3017520"/>
              <a:ext cx="694080" cy="0"/>
            </a:xfrm>
            <a:prstGeom prst="line">
              <a:avLst/>
            </a:prstGeom>
            <a:ln>
              <a:solidFill>
                <a:srgbClr val="3465a4"/>
              </a:solidFill>
              <a:headEnd len="med" type="triangle" w="med"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8" name="Line 9"/>
            <p:cNvSpPr/>
            <p:nvPr/>
          </p:nvSpPr>
          <p:spPr>
            <a:xfrm>
              <a:off x="6949440" y="283464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9" name="TextShape 10"/>
            <p:cNvSpPr txBox="1"/>
            <p:nvPr/>
          </p:nvSpPr>
          <p:spPr>
            <a:xfrm>
              <a:off x="6217920" y="2535120"/>
              <a:ext cx="1582920" cy="9010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std()</a:t>
              </a:r>
              <a:endParaRPr b="0" lang="en-US" sz="1600" spc="-1" strike="noStrike">
                <a:latin typeface="Arial"/>
              </a:endParaRPr>
            </a:p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2.9</a:t>
              </a:r>
              <a:endParaRPr b="0" lang="en-US" sz="1600" spc="-1" strike="noStrike">
                <a:latin typeface="Arial"/>
              </a:endParaRPr>
            </a:p>
            <a:p>
              <a:pPr algn="ctr"/>
              <a:endParaRPr b="0" lang="en-US" sz="1600" spc="-1" strike="noStrike">
                <a:latin typeface="Arial"/>
              </a:endParaRPr>
            </a:p>
          </p:txBody>
        </p:sp>
      </p:grpSp>
      <p:grpSp>
        <p:nvGrpSpPr>
          <p:cNvPr id="400" name="Group 11"/>
          <p:cNvGrpSpPr/>
          <p:nvPr/>
        </p:nvGrpSpPr>
        <p:grpSpPr>
          <a:xfrm>
            <a:off x="5523840" y="2532240"/>
            <a:ext cx="1582920" cy="901080"/>
            <a:chOff x="5523840" y="2532240"/>
            <a:chExt cx="1582920" cy="901080"/>
          </a:xfrm>
        </p:grpSpPr>
        <p:sp>
          <p:nvSpPr>
            <p:cNvPr id="401" name="Line 12"/>
            <p:cNvSpPr/>
            <p:nvPr/>
          </p:nvSpPr>
          <p:spPr>
            <a:xfrm>
              <a:off x="5561280" y="280944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Line 13"/>
            <p:cNvSpPr/>
            <p:nvPr/>
          </p:nvSpPr>
          <p:spPr>
            <a:xfrm>
              <a:off x="5561280" y="3014640"/>
              <a:ext cx="694080" cy="0"/>
            </a:xfrm>
            <a:prstGeom prst="line">
              <a:avLst/>
            </a:prstGeom>
            <a:ln>
              <a:solidFill>
                <a:srgbClr val="3465a4"/>
              </a:solidFill>
              <a:headEnd len="med" type="triangle" w="med"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Line 14"/>
            <p:cNvSpPr/>
            <p:nvPr/>
          </p:nvSpPr>
          <p:spPr>
            <a:xfrm>
              <a:off x="6255360" y="2831760"/>
              <a:ext cx="0" cy="36576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4" name="TextShape 15"/>
            <p:cNvSpPr txBox="1"/>
            <p:nvPr/>
          </p:nvSpPr>
          <p:spPr>
            <a:xfrm>
              <a:off x="5523840" y="2532240"/>
              <a:ext cx="1582920" cy="9010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std()</a:t>
              </a:r>
              <a:endParaRPr b="0" lang="en-US" sz="1600" spc="-1" strike="noStrike">
                <a:latin typeface="Arial"/>
              </a:endParaRPr>
            </a:p>
            <a:p>
              <a:pPr algn="ctr"/>
              <a:r>
                <a:rPr b="1" lang="en-US" sz="1600" spc="-1" strike="noStrike">
                  <a:solidFill>
                    <a:srgbClr val="2a6099"/>
                  </a:solidFill>
                  <a:latin typeface="Courier New"/>
                </a:rPr>
                <a:t>2.9</a:t>
              </a:r>
              <a:endParaRPr b="0" lang="en-US" sz="1600" spc="-1" strike="noStrike">
                <a:latin typeface="Arial"/>
              </a:endParaRPr>
            </a:p>
            <a:p>
              <a:pPr algn="ctr"/>
              <a:endParaRPr b="0" lang="en-US" sz="1600" spc="-1" strike="noStrike">
                <a:latin typeface="Arial"/>
              </a:endParaRPr>
            </a:p>
          </p:txBody>
        </p:sp>
      </p:grpSp>
      <p:sp>
        <p:nvSpPr>
          <p:cNvPr id="405" name="TextShape 16"/>
          <p:cNvSpPr txBox="1"/>
          <p:nvPr/>
        </p:nvSpPr>
        <p:spPr>
          <a:xfrm>
            <a:off x="5915160" y="3200400"/>
            <a:ext cx="668520" cy="293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10.5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406" name="" descr=""/>
          <p:cNvPicPr/>
          <p:nvPr/>
        </p:nvPicPr>
        <p:blipFill>
          <a:blip r:embed="rId2"/>
          <a:stretch/>
        </p:blipFill>
        <p:spPr>
          <a:xfrm>
            <a:off x="2060640" y="1280160"/>
            <a:ext cx="1962720" cy="1962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Mystery Dataset 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pic>
        <p:nvPicPr>
          <p:cNvPr id="408" name="" descr=""/>
          <p:cNvPicPr/>
          <p:nvPr/>
        </p:nvPicPr>
        <p:blipFill>
          <a:blip r:embed="rId1"/>
          <a:stretch/>
        </p:blipFill>
        <p:spPr>
          <a:xfrm>
            <a:off x="3693960" y="731520"/>
            <a:ext cx="5136480" cy="3456720"/>
          </a:xfrm>
          <a:prstGeom prst="rect">
            <a:avLst/>
          </a:prstGeom>
          <a:ln>
            <a:noFill/>
          </a:ln>
        </p:spPr>
      </p:pic>
      <p:sp>
        <p:nvSpPr>
          <p:cNvPr id="409" name="TextShape 2"/>
          <p:cNvSpPr txBox="1"/>
          <p:nvPr/>
        </p:nvSpPr>
        <p:spPr>
          <a:xfrm>
            <a:off x="5904720" y="266508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x.hist()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10" name="Line 3"/>
          <p:cNvSpPr/>
          <p:nvPr/>
        </p:nvSpPr>
        <p:spPr>
          <a:xfrm>
            <a:off x="4497120" y="400680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TextShape 4"/>
          <p:cNvSpPr txBox="1"/>
          <p:nvPr/>
        </p:nvSpPr>
        <p:spPr>
          <a:xfrm>
            <a:off x="3383280" y="412812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x.min()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12" name="TextShape 5"/>
          <p:cNvSpPr txBox="1"/>
          <p:nvPr/>
        </p:nvSpPr>
        <p:spPr>
          <a:xfrm>
            <a:off x="7098120" y="4152240"/>
            <a:ext cx="1582920" cy="49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x.max()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13" name="TextShape 6"/>
          <p:cNvSpPr txBox="1"/>
          <p:nvPr/>
        </p:nvSpPr>
        <p:spPr>
          <a:xfrm>
            <a:off x="4533120" y="411480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x.min()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14" name="Line 7"/>
          <p:cNvSpPr/>
          <p:nvPr/>
        </p:nvSpPr>
        <p:spPr>
          <a:xfrm>
            <a:off x="8099280" y="385668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TextShape 8"/>
          <p:cNvSpPr txBox="1"/>
          <p:nvPr/>
        </p:nvSpPr>
        <p:spPr>
          <a:xfrm>
            <a:off x="1053720" y="1025280"/>
            <a:ext cx="3609720" cy="4346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          </a:t>
            </a:r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x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count  13.0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mean   12.5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std     3.4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min     8.7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25%     9.0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50%    12.6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75%    14.9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max    18.9</a:t>
            </a:r>
            <a:endParaRPr b="0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           </a:t>
            </a:r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x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count  578.0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mean    13.0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std      2.0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min      8.3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25%     11.6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50%     13.2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75%     14.5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max     17.9</a:t>
            </a:r>
            <a:endParaRPr b="0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" descr=""/>
          <p:cNvPicPr/>
          <p:nvPr/>
        </p:nvPicPr>
        <p:blipFill>
          <a:blip r:embed="rId1"/>
          <a:stretch/>
        </p:blipFill>
        <p:spPr>
          <a:xfrm>
            <a:off x="3291840" y="36000"/>
            <a:ext cx="5861160" cy="4627440"/>
          </a:xfrm>
          <a:prstGeom prst="rect">
            <a:avLst/>
          </a:prstGeom>
          <a:ln>
            <a:noFill/>
          </a:ln>
        </p:spPr>
      </p:pic>
      <p:sp>
        <p:nvSpPr>
          <p:cNvPr id="41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2200" spc="-1" strike="noStrike">
                <a:solidFill>
                  <a:srgbClr val="184da3"/>
                </a:solidFill>
                <a:latin typeface="Courier New"/>
                <a:ea typeface="Arial"/>
              </a:rPr>
              <a:t>df.describe()</a:t>
            </a:r>
            <a:endParaRPr b="0" lang="en-US" sz="22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418" name="Line 2"/>
          <p:cNvSpPr/>
          <p:nvPr/>
        </p:nvSpPr>
        <p:spPr>
          <a:xfrm>
            <a:off x="2746080" y="731520"/>
            <a:ext cx="4846320" cy="0"/>
          </a:xfrm>
          <a:prstGeom prst="line">
            <a:avLst/>
          </a:prstGeom>
          <a:ln w="36720">
            <a:solidFill>
              <a:srgbClr val="c9211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360" rIns="108360" tIns="63360" bIns="63360" anchor="ctr">
            <a:noAutofit/>
          </a:bodyPr>
          <a:p>
            <a:r>
              <a:rPr b="1" lang="en-US" sz="1800" spc="-1" strike="noStrike">
                <a:solidFill>
                  <a:srgbClr val="c9211e"/>
                </a:solidFill>
                <a:latin typeface="Courier New"/>
              </a:rPr>
              <a:t>max(df.Y) = 18.5 </a:t>
            </a:r>
            <a:r>
              <a:rPr b="1" lang="en-US" sz="1800" spc="-1" strike="noStrike">
                <a:solidFill>
                  <a:srgbClr val="ff0000"/>
                </a:solidFill>
                <a:latin typeface="Courier New"/>
              </a:rPr>
              <a:t> 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419" name="Line 3"/>
          <p:cNvSpPr/>
          <p:nvPr/>
        </p:nvSpPr>
        <p:spPr>
          <a:xfrm>
            <a:off x="2746080" y="3987360"/>
            <a:ext cx="5120640" cy="0"/>
          </a:xfrm>
          <a:prstGeom prst="line">
            <a:avLst/>
          </a:prstGeom>
          <a:ln w="36720">
            <a:solidFill>
              <a:srgbClr val="c9211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360" rIns="108360" tIns="63360" bIns="63360" anchor="ctr">
            <a:noAutofit/>
          </a:bodyPr>
          <a:p>
            <a:r>
              <a:rPr b="1" lang="en-US" sz="1800" spc="-1" strike="noStrike">
                <a:solidFill>
                  <a:srgbClr val="c9211e"/>
                </a:solidFill>
                <a:latin typeface="Courier New"/>
              </a:rPr>
              <a:t>min(df.Y) = 5.0</a:t>
            </a:r>
            <a:endParaRPr b="0" lang="en-US" sz="1800" spc="-1" strike="noStrike">
              <a:latin typeface="Arial"/>
            </a:endParaRPr>
          </a:p>
          <a:p>
            <a:pPr algn="ctr"/>
            <a:endParaRPr b="0" lang="en-US" sz="1800" spc="-1" strike="noStrike">
              <a:latin typeface="Arial"/>
            </a:endParaRPr>
          </a:p>
        </p:txBody>
      </p:sp>
      <p:sp>
        <p:nvSpPr>
          <p:cNvPr id="420" name="TextShape 4"/>
          <p:cNvSpPr txBox="1"/>
          <p:nvPr/>
        </p:nvSpPr>
        <p:spPr>
          <a:xfrm>
            <a:off x="230760" y="1025280"/>
            <a:ext cx="3609720" cy="4346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          </a:t>
            </a:r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x     y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count  13.0  13.0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mean   12.5  12.0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std     3.4   5.0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0000"/>
                </a:solidFill>
                <a:latin typeface="Courier New"/>
              </a:rPr>
              <a:t>min</a:t>
            </a:r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     8.7   </a:t>
            </a:r>
            <a:r>
              <a:rPr b="1" lang="en-US" sz="1600" spc="-1" strike="noStrike">
                <a:solidFill>
                  <a:srgbClr val="ff0000"/>
                </a:solidFill>
                <a:latin typeface="Courier New"/>
              </a:rPr>
              <a:t>5.0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25%     9.0   8.0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50%    12.6  11.7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75%    14.9  17.4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ff0000"/>
                </a:solidFill>
                <a:latin typeface="Courier New"/>
              </a:rPr>
              <a:t>max</a:t>
            </a:r>
            <a:r>
              <a:rPr b="1" lang="en-US" sz="1600" spc="-1" strike="noStrike">
                <a:solidFill>
                  <a:srgbClr val="ff8000"/>
                </a:solidFill>
                <a:latin typeface="Courier New"/>
              </a:rPr>
              <a:t>    18.9  </a:t>
            </a:r>
            <a:r>
              <a:rPr b="1" lang="en-US" sz="1600" spc="-1" strike="noStrike">
                <a:solidFill>
                  <a:srgbClr val="ff0000"/>
                </a:solidFill>
                <a:latin typeface="Courier New"/>
              </a:rPr>
              <a:t>18.5</a:t>
            </a:r>
            <a:endParaRPr b="0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           </a:t>
            </a:r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x      y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count  578.0  578.0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mean    13.0   11.7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std      2.0    1.6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min      8.3    6.1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25%     11.6   10.7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50%     13.2   11.5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75%     14.5   12.8</a:t>
            </a:r>
            <a:endParaRPr b="0" lang="en-US" sz="1600" spc="-1" strike="noStrike">
              <a:latin typeface="Arial"/>
            </a:endParaRPr>
          </a:p>
          <a:p>
            <a:r>
              <a:rPr b="1" lang="en-US" sz="1600" spc="-1" strike="noStrike">
                <a:solidFill>
                  <a:srgbClr val="355269"/>
                </a:solidFill>
                <a:latin typeface="Courier New"/>
              </a:rPr>
              <a:t>max     17.9   17.0</a:t>
            </a:r>
            <a:endParaRPr b="0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" descr=""/>
          <p:cNvPicPr/>
          <p:nvPr/>
        </p:nvPicPr>
        <p:blipFill>
          <a:blip r:embed="rId1"/>
          <a:stretch/>
        </p:blipFill>
        <p:spPr>
          <a:xfrm>
            <a:off x="4133880" y="2651760"/>
            <a:ext cx="3125160" cy="2103120"/>
          </a:xfrm>
          <a:prstGeom prst="rect">
            <a:avLst/>
          </a:prstGeom>
          <a:ln>
            <a:noFill/>
          </a:ln>
        </p:spPr>
      </p:pic>
      <p:pic>
        <p:nvPicPr>
          <p:cNvPr id="422" name="" descr=""/>
          <p:cNvPicPr/>
          <p:nvPr/>
        </p:nvPicPr>
        <p:blipFill>
          <a:blip r:embed="rId2"/>
          <a:stretch/>
        </p:blipFill>
        <p:spPr>
          <a:xfrm>
            <a:off x="4100760" y="5400"/>
            <a:ext cx="3699720" cy="2920680"/>
          </a:xfrm>
          <a:prstGeom prst="rect">
            <a:avLst/>
          </a:prstGeom>
          <a:ln>
            <a:noFill/>
          </a:ln>
        </p:spPr>
      </p:pic>
      <p:grpSp>
        <p:nvGrpSpPr>
          <p:cNvPr id="423" name="Group 1"/>
          <p:cNvGrpSpPr/>
          <p:nvPr/>
        </p:nvGrpSpPr>
        <p:grpSpPr>
          <a:xfrm>
            <a:off x="5752800" y="1407600"/>
            <a:ext cx="182880" cy="182880"/>
            <a:chOff x="5752800" y="1407600"/>
            <a:chExt cx="182880" cy="182880"/>
          </a:xfrm>
        </p:grpSpPr>
        <p:sp>
          <p:nvSpPr>
            <p:cNvPr id="424" name="CustomShape 2"/>
            <p:cNvSpPr/>
            <p:nvPr/>
          </p:nvSpPr>
          <p:spPr>
            <a:xfrm>
              <a:off x="5761080" y="1415520"/>
              <a:ext cx="174600" cy="174600"/>
            </a:xfrm>
            <a:custGeom>
              <a:avLst/>
              <a:gdLst/>
              <a:ahLst/>
              <a:rect l="0" t="0" r="r" b="b"/>
              <a:pathLst>
                <a:path w="247" h="244">
                  <a:moveTo>
                    <a:pt x="246" y="0"/>
                  </a:moveTo>
                  <a:lnTo>
                    <a:pt x="246" y="12"/>
                  </a:lnTo>
                  <a:lnTo>
                    <a:pt x="245" y="25"/>
                  </a:lnTo>
                  <a:lnTo>
                    <a:pt x="243" y="37"/>
                  </a:lnTo>
                  <a:lnTo>
                    <a:pt x="241" y="49"/>
                  </a:lnTo>
                  <a:lnTo>
                    <a:pt x="238" y="61"/>
                  </a:lnTo>
                  <a:lnTo>
                    <a:pt x="235" y="73"/>
                  </a:lnTo>
                  <a:lnTo>
                    <a:pt x="231" y="85"/>
                  </a:lnTo>
                  <a:lnTo>
                    <a:pt x="226" y="97"/>
                  </a:lnTo>
                  <a:lnTo>
                    <a:pt x="221" y="108"/>
                  </a:lnTo>
                  <a:lnTo>
                    <a:pt x="215" y="119"/>
                  </a:lnTo>
                  <a:lnTo>
                    <a:pt x="209" y="129"/>
                  </a:lnTo>
                  <a:lnTo>
                    <a:pt x="202" y="140"/>
                  </a:lnTo>
                  <a:lnTo>
                    <a:pt x="194" y="150"/>
                  </a:lnTo>
                  <a:lnTo>
                    <a:pt x="186" y="159"/>
                  </a:lnTo>
                  <a:lnTo>
                    <a:pt x="178" y="168"/>
                  </a:lnTo>
                  <a:lnTo>
                    <a:pt x="169" y="177"/>
                  </a:lnTo>
                  <a:lnTo>
                    <a:pt x="160" y="185"/>
                  </a:lnTo>
                  <a:lnTo>
                    <a:pt x="150" y="193"/>
                  </a:lnTo>
                  <a:lnTo>
                    <a:pt x="140" y="200"/>
                  </a:lnTo>
                  <a:lnTo>
                    <a:pt x="130" y="207"/>
                  </a:lnTo>
                  <a:lnTo>
                    <a:pt x="119" y="213"/>
                  </a:lnTo>
                  <a:lnTo>
                    <a:pt x="108" y="219"/>
                  </a:lnTo>
                  <a:lnTo>
                    <a:pt x="97" y="224"/>
                  </a:lnTo>
                  <a:lnTo>
                    <a:pt x="85" y="229"/>
                  </a:lnTo>
                  <a:lnTo>
                    <a:pt x="73" y="233"/>
                  </a:lnTo>
                  <a:lnTo>
                    <a:pt x="61" y="236"/>
                  </a:lnTo>
                  <a:lnTo>
                    <a:pt x="49" y="239"/>
                  </a:lnTo>
                  <a:lnTo>
                    <a:pt x="37" y="241"/>
                  </a:lnTo>
                  <a:lnTo>
                    <a:pt x="25" y="242"/>
                  </a:lnTo>
                  <a:lnTo>
                    <a:pt x="12" y="243"/>
                  </a:lnTo>
                  <a:lnTo>
                    <a:pt x="0" y="243"/>
                  </a:lnTo>
                  <a:lnTo>
                    <a:pt x="3" y="0"/>
                  </a:lnTo>
                  <a:lnTo>
                    <a:pt x="246" y="0"/>
                  </a:lnTo>
                </a:path>
              </a:pathLst>
            </a:custGeom>
            <a:solidFill>
              <a:srgbClr val="729fcf"/>
            </a:solidFill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3"/>
            <p:cNvSpPr/>
            <p:nvPr/>
          </p:nvSpPr>
          <p:spPr>
            <a:xfrm>
              <a:off x="5752800" y="1407600"/>
              <a:ext cx="174600" cy="174600"/>
            </a:xfrm>
            <a:custGeom>
              <a:avLst/>
              <a:gdLst/>
              <a:ahLst/>
              <a:rect l="0" t="0" r="r" b="b"/>
              <a:pathLst>
                <a:path w="247" h="244">
                  <a:moveTo>
                    <a:pt x="0" y="240"/>
                  </a:moveTo>
                  <a:lnTo>
                    <a:pt x="1" y="227"/>
                  </a:lnTo>
                  <a:lnTo>
                    <a:pt x="2" y="215"/>
                  </a:lnTo>
                  <a:lnTo>
                    <a:pt x="3" y="202"/>
                  </a:lnTo>
                  <a:lnTo>
                    <a:pt x="6" y="190"/>
                  </a:lnTo>
                  <a:lnTo>
                    <a:pt x="9" y="177"/>
                  </a:lnTo>
                  <a:lnTo>
                    <a:pt x="13" y="165"/>
                  </a:lnTo>
                  <a:lnTo>
                    <a:pt x="17" y="153"/>
                  </a:lnTo>
                  <a:lnTo>
                    <a:pt x="22" y="141"/>
                  </a:lnTo>
                  <a:lnTo>
                    <a:pt x="28" y="130"/>
                  </a:lnTo>
                  <a:lnTo>
                    <a:pt x="34" y="119"/>
                  </a:lnTo>
                  <a:lnTo>
                    <a:pt x="41" y="108"/>
                  </a:lnTo>
                  <a:lnTo>
                    <a:pt x="48" y="98"/>
                  </a:lnTo>
                  <a:lnTo>
                    <a:pt x="56" y="88"/>
                  </a:lnTo>
                  <a:lnTo>
                    <a:pt x="64" y="78"/>
                  </a:lnTo>
                  <a:lnTo>
                    <a:pt x="73" y="69"/>
                  </a:lnTo>
                  <a:lnTo>
                    <a:pt x="83" y="60"/>
                  </a:lnTo>
                  <a:lnTo>
                    <a:pt x="92" y="52"/>
                  </a:lnTo>
                  <a:lnTo>
                    <a:pt x="103" y="45"/>
                  </a:lnTo>
                  <a:lnTo>
                    <a:pt x="113" y="38"/>
                  </a:lnTo>
                  <a:lnTo>
                    <a:pt x="124" y="31"/>
                  </a:lnTo>
                  <a:lnTo>
                    <a:pt x="135" y="25"/>
                  </a:lnTo>
                  <a:lnTo>
                    <a:pt x="147" y="20"/>
                  </a:lnTo>
                  <a:lnTo>
                    <a:pt x="159" y="15"/>
                  </a:lnTo>
                  <a:lnTo>
                    <a:pt x="171" y="11"/>
                  </a:lnTo>
                  <a:lnTo>
                    <a:pt x="183" y="8"/>
                  </a:lnTo>
                  <a:lnTo>
                    <a:pt x="195" y="5"/>
                  </a:lnTo>
                  <a:lnTo>
                    <a:pt x="208" y="3"/>
                  </a:lnTo>
                  <a:lnTo>
                    <a:pt x="221" y="1"/>
                  </a:lnTo>
                  <a:lnTo>
                    <a:pt x="233" y="0"/>
                  </a:lnTo>
                  <a:lnTo>
                    <a:pt x="246" y="0"/>
                  </a:lnTo>
                  <a:lnTo>
                    <a:pt x="243" y="243"/>
                  </a:lnTo>
                  <a:lnTo>
                    <a:pt x="0" y="240"/>
                  </a:lnTo>
                </a:path>
              </a:pathLst>
            </a:custGeom>
            <a:solidFill>
              <a:srgbClr val="729fcf"/>
            </a:solidFill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4"/>
            <p:cNvSpPr/>
            <p:nvPr/>
          </p:nvSpPr>
          <p:spPr>
            <a:xfrm>
              <a:off x="5752800" y="1407600"/>
              <a:ext cx="182880" cy="182880"/>
            </a:xfrm>
            <a:prstGeom prst="ellipse">
              <a:avLst/>
            </a:prstGeom>
            <a:noFill/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27" name="TextShape 5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2200" spc="-1" strike="noStrike">
                <a:solidFill>
                  <a:srgbClr val="184da3"/>
                </a:solidFill>
                <a:latin typeface="Courier New"/>
                <a:ea typeface="Arial"/>
              </a:rPr>
              <a:t>df.hist</a:t>
            </a:r>
            <a:endParaRPr b="0" lang="en-US" sz="22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428" name="TextShape 6"/>
          <p:cNvSpPr txBox="1"/>
          <p:nvPr/>
        </p:nvSpPr>
        <p:spPr>
          <a:xfrm>
            <a:off x="365760" y="2468880"/>
            <a:ext cx="3609720" cy="2153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           </a:t>
            </a:r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x      y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count  578.0  578.0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mean    13.0   11.7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std      2.0    1.6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min      8.3    6.1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25%     11.6   10.7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50%     13.2   11.5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75%     14.5   12.8</a:t>
            </a:r>
            <a:endParaRPr b="0" lang="en-US" sz="1600" spc="-1" strike="noStrike">
              <a:latin typeface="Arial"/>
            </a:endParaRPr>
          </a:p>
          <a:p>
            <a:r>
              <a:rPr b="0" lang="en-US" sz="1600" spc="-1" strike="noStrike">
                <a:solidFill>
                  <a:srgbClr val="355269"/>
                </a:solidFill>
                <a:latin typeface="Courier New"/>
              </a:rPr>
              <a:t>max     17.9   17.0</a:t>
            </a:r>
            <a:endParaRPr b="0" lang="en-US" sz="1600" spc="-1" strike="noStrike">
              <a:latin typeface="Arial"/>
            </a:endParaRPr>
          </a:p>
          <a:p>
            <a:endParaRPr b="0" lang="en-US" sz="1600" spc="-1" strike="noStrike">
              <a:latin typeface="Arial"/>
            </a:endParaRPr>
          </a:p>
        </p:txBody>
      </p:sp>
      <p:pic>
        <p:nvPicPr>
          <p:cNvPr id="429" name="" descr=""/>
          <p:cNvPicPr/>
          <p:nvPr/>
        </p:nvPicPr>
        <p:blipFill>
          <a:blip r:embed="rId3"/>
          <a:stretch/>
        </p:blipFill>
        <p:spPr>
          <a:xfrm rot="16194000">
            <a:off x="2578320" y="686160"/>
            <a:ext cx="2050920" cy="1368000"/>
          </a:xfrm>
          <a:prstGeom prst="rect">
            <a:avLst/>
          </a:prstGeom>
          <a:ln>
            <a:noFill/>
          </a:ln>
        </p:spPr>
      </p:pic>
      <p:sp>
        <p:nvSpPr>
          <p:cNvPr id="430" name="Line 7"/>
          <p:cNvSpPr/>
          <p:nvPr/>
        </p:nvSpPr>
        <p:spPr>
          <a:xfrm>
            <a:off x="5852160" y="1715040"/>
            <a:ext cx="0" cy="36576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TextShape 8"/>
          <p:cNvSpPr txBox="1"/>
          <p:nvPr/>
        </p:nvSpPr>
        <p:spPr>
          <a:xfrm>
            <a:off x="5297760" y="2044800"/>
            <a:ext cx="11887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x.mean()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=13.0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32" name="TextShape 9"/>
          <p:cNvSpPr txBox="1"/>
          <p:nvPr/>
        </p:nvSpPr>
        <p:spPr>
          <a:xfrm>
            <a:off x="6492240" y="128016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y.mean()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=11.7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33" name="Line 10"/>
          <p:cNvSpPr/>
          <p:nvPr/>
        </p:nvSpPr>
        <p:spPr>
          <a:xfrm>
            <a:off x="6015600" y="1498320"/>
            <a:ext cx="457200" cy="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TextShape 11"/>
          <p:cNvSpPr txBox="1"/>
          <p:nvPr/>
        </p:nvSpPr>
        <p:spPr>
          <a:xfrm>
            <a:off x="3014640" y="54864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y.hist()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35" name="TextShape 12"/>
          <p:cNvSpPr txBox="1"/>
          <p:nvPr/>
        </p:nvSpPr>
        <p:spPr>
          <a:xfrm>
            <a:off x="5300640" y="3840480"/>
            <a:ext cx="1582920" cy="901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x.hist()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36" name="TextShape 13"/>
          <p:cNvSpPr txBox="1"/>
          <p:nvPr/>
        </p:nvSpPr>
        <p:spPr>
          <a:xfrm>
            <a:off x="2743200" y="3082680"/>
            <a:ext cx="1920240" cy="1306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mode()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(12.7, 11.3)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median()</a:t>
            </a:r>
            <a:endParaRPr b="0" lang="en-US" sz="1600" spc="-1" strike="noStrike">
              <a:latin typeface="Arial"/>
            </a:endParaRPr>
          </a:p>
          <a:p>
            <a:pPr algn="ctr"/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(13.2, 11.5)</a:t>
            </a:r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  <a:p>
            <a:pPr algn="ctr"/>
            <a:endParaRPr b="0" lang="en-US" sz="1600" spc="-1" strike="noStrike">
              <a:latin typeface="Arial"/>
            </a:endParaRPr>
          </a:p>
        </p:txBody>
      </p:sp>
      <p:sp>
        <p:nvSpPr>
          <p:cNvPr id="437" name="Line 14"/>
          <p:cNvSpPr/>
          <p:nvPr/>
        </p:nvSpPr>
        <p:spPr>
          <a:xfrm>
            <a:off x="3014640" y="1517760"/>
            <a:ext cx="182880" cy="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8" name="TextShape 15"/>
          <p:cNvSpPr txBox="1"/>
          <p:nvPr/>
        </p:nvSpPr>
        <p:spPr>
          <a:xfrm>
            <a:off x="3169080" y="1352520"/>
            <a:ext cx="851400" cy="49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mode=11.3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39" name="TextShape 16"/>
          <p:cNvSpPr txBox="1"/>
          <p:nvPr/>
        </p:nvSpPr>
        <p:spPr>
          <a:xfrm>
            <a:off x="5457960" y="3092400"/>
            <a:ext cx="851400" cy="49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solidFill>
                  <a:srgbClr val="2a6099"/>
                </a:solidFill>
                <a:latin typeface="Courier New"/>
              </a:rPr>
              <a:t>mode=12.7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40" name="Line 17"/>
          <p:cNvSpPr/>
          <p:nvPr/>
        </p:nvSpPr>
        <p:spPr>
          <a:xfrm>
            <a:off x="5842080" y="2926080"/>
            <a:ext cx="0" cy="182880"/>
          </a:xfrm>
          <a:prstGeom prst="line">
            <a:avLst/>
          </a:prstGeom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CustomShape 18"/>
          <p:cNvSpPr/>
          <p:nvPr/>
        </p:nvSpPr>
        <p:spPr>
          <a:xfrm>
            <a:off x="1280160" y="3657600"/>
            <a:ext cx="1645920" cy="365760"/>
          </a:xfrm>
          <a:prstGeom prst="ellipse">
            <a:avLst/>
          </a:prstGeom>
          <a:noFill/>
          <a:ln w="27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Coordinate Frame (Representation) Matters!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grpSp>
        <p:nvGrpSpPr>
          <p:cNvPr id="443" name="Group 2"/>
          <p:cNvGrpSpPr/>
          <p:nvPr/>
        </p:nvGrpSpPr>
        <p:grpSpPr>
          <a:xfrm>
            <a:off x="3517920" y="1006200"/>
            <a:ext cx="5626080" cy="3931560"/>
            <a:chOff x="3517920" y="1006200"/>
            <a:chExt cx="5626080" cy="3931560"/>
          </a:xfrm>
        </p:grpSpPr>
        <p:pic>
          <p:nvPicPr>
            <p:cNvPr id="444" name="" descr=""/>
            <p:cNvPicPr/>
            <p:nvPr/>
          </p:nvPicPr>
          <p:blipFill>
            <a:blip r:embed="rId1"/>
            <a:stretch/>
          </p:blipFill>
          <p:spPr>
            <a:xfrm rot="19946400">
              <a:off x="4944960" y="1842120"/>
              <a:ext cx="2789280" cy="25977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45" name="" descr=""/>
            <p:cNvPicPr/>
            <p:nvPr/>
          </p:nvPicPr>
          <p:blipFill>
            <a:blip r:embed="rId2"/>
            <a:stretch/>
          </p:blipFill>
          <p:spPr>
            <a:xfrm rot="21597600">
              <a:off x="3519000" y="1008000"/>
              <a:ext cx="5623560" cy="375192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46" name="TextShape 3"/>
          <p:cNvSpPr txBox="1"/>
          <p:nvPr/>
        </p:nvSpPr>
        <p:spPr>
          <a:xfrm>
            <a:off x="45756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Coordinate frame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Origin (offset)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Orientation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Scale (units)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Filtering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Clipping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Outliers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Smoothing/imputing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" descr=""/>
          <p:cNvPicPr/>
          <p:nvPr/>
        </p:nvPicPr>
        <p:blipFill>
          <a:blip r:embed="rId1"/>
          <a:stretch/>
        </p:blipFill>
        <p:spPr>
          <a:xfrm>
            <a:off x="6400800" y="914400"/>
            <a:ext cx="2437200" cy="1828800"/>
          </a:xfrm>
          <a:prstGeom prst="rect">
            <a:avLst/>
          </a:prstGeom>
          <a:ln>
            <a:noFill/>
          </a:ln>
        </p:spPr>
      </p:pic>
      <p:sp>
        <p:nvSpPr>
          <p:cNvPr id="448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Kinds of Distributions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449" name="TextShape 2"/>
          <p:cNvSpPr txBox="1"/>
          <p:nvPr/>
        </p:nvSpPr>
        <p:spPr>
          <a:xfrm>
            <a:off x="457200" y="1203480"/>
            <a:ext cx="8229240" cy="3642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5000"/>
          </a:bodyPr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Discrete probability: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Dice, gender, disease, death, recovery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Distribution (histogram)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Continuous probability: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Height, weight, (x, y) position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Probability density (kernel density)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Conditional probability: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  <a:ea typeface="Arial Unicode MS"/>
              </a:rPr>
              <a:t>Height based on weight</a:t>
            </a: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 (continuous condition)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Death based on distance (discrete &amp; continuous condition)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2D probability density 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450" name="" descr=""/>
          <p:cNvPicPr/>
          <p:nvPr/>
        </p:nvPicPr>
        <p:blipFill>
          <a:blip r:embed="rId2"/>
          <a:stretch/>
        </p:blipFill>
        <p:spPr>
          <a:xfrm rot="21597600">
            <a:off x="6309720" y="3286080"/>
            <a:ext cx="2742120" cy="1829520"/>
          </a:xfrm>
          <a:prstGeom prst="rect">
            <a:avLst/>
          </a:prstGeom>
          <a:ln>
            <a:noFill/>
          </a:ln>
        </p:spPr>
      </p:pic>
      <p:sp>
        <p:nvSpPr>
          <p:cNvPr id="451" name="CustomShape 3"/>
          <p:cNvSpPr/>
          <p:nvPr/>
        </p:nvSpPr>
        <p:spPr>
          <a:xfrm>
            <a:off x="6858000" y="3840480"/>
            <a:ext cx="1554480" cy="640080"/>
          </a:xfrm>
          <a:prstGeom prst="ellipse">
            <a:avLst/>
          </a:prstGeom>
          <a:solidFill>
            <a:srgbClr val="729fcf">
              <a:alpha val="30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CustomShape 4"/>
          <p:cNvSpPr/>
          <p:nvPr/>
        </p:nvSpPr>
        <p:spPr>
          <a:xfrm>
            <a:off x="7131960" y="3967920"/>
            <a:ext cx="1006200" cy="365760"/>
          </a:xfrm>
          <a:prstGeom prst="ellipse">
            <a:avLst/>
          </a:prstGeom>
          <a:solidFill>
            <a:srgbClr val="729fcf">
              <a:alpha val="30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3" name="CustomShape 5"/>
          <p:cNvSpPr/>
          <p:nvPr/>
        </p:nvSpPr>
        <p:spPr>
          <a:xfrm>
            <a:off x="7406640" y="4059360"/>
            <a:ext cx="457200" cy="182880"/>
          </a:xfrm>
          <a:prstGeom prst="ellipse">
            <a:avLst/>
          </a:prstGeom>
          <a:solidFill>
            <a:srgbClr val="729fcf">
              <a:alpha val="30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454" name="" descr=""/>
          <p:cNvPicPr/>
          <p:nvPr/>
        </p:nvPicPr>
        <p:blipFill>
          <a:blip r:embed="rId3"/>
          <a:stretch/>
        </p:blipFill>
        <p:spPr>
          <a:xfrm>
            <a:off x="4167360" y="2011680"/>
            <a:ext cx="2437200" cy="1828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" descr=""/>
          <p:cNvPicPr/>
          <p:nvPr/>
        </p:nvPicPr>
        <p:blipFill>
          <a:blip r:embed="rId1"/>
          <a:stretch/>
        </p:blipFill>
        <p:spPr>
          <a:xfrm>
            <a:off x="6217920" y="457200"/>
            <a:ext cx="2437200" cy="1828800"/>
          </a:xfrm>
          <a:prstGeom prst="rect">
            <a:avLst/>
          </a:prstGeom>
          <a:ln>
            <a:noFill/>
          </a:ln>
        </p:spPr>
      </p:pic>
      <p:sp>
        <p:nvSpPr>
          <p:cNvPr id="456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Common Distributions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457" name="TextShape 2"/>
          <p:cNvSpPr txBox="1"/>
          <p:nvPr/>
        </p:nvSpPr>
        <p:spPr>
          <a:xfrm>
            <a:off x="457200" y="1199880"/>
            <a:ext cx="8229240" cy="3642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Uniform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Dice, coin flips, cards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Normal (Gaussian)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Height, weight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Probability density (kernel density)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Gamma (generalized Poisson)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Time between infections, epidemics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Asymmetric distribution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458" name="" descr=""/>
          <p:cNvPicPr/>
          <p:nvPr/>
        </p:nvPicPr>
        <p:blipFill>
          <a:blip r:embed="rId2"/>
          <a:stretch/>
        </p:blipFill>
        <p:spPr>
          <a:xfrm>
            <a:off x="4389120" y="1806120"/>
            <a:ext cx="2193480" cy="1645920"/>
          </a:xfrm>
          <a:prstGeom prst="rect">
            <a:avLst/>
          </a:prstGeom>
          <a:ln>
            <a:noFill/>
          </a:ln>
        </p:spPr>
      </p:pic>
      <p:pic>
        <p:nvPicPr>
          <p:cNvPr id="459" name="" descr=""/>
          <p:cNvPicPr/>
          <p:nvPr/>
        </p:nvPicPr>
        <p:blipFill>
          <a:blip r:embed="rId3"/>
          <a:stretch/>
        </p:blipFill>
        <p:spPr>
          <a:xfrm>
            <a:off x="6217920" y="3291840"/>
            <a:ext cx="2229840" cy="167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Agenda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254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What is statistics and probability?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Descriptive statistics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Probability distributions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Distribution parameters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Prescriptive statistics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Accuracy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Bayes Rule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0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Arithmetic </a:t>
            </a: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Mean </a:t>
            </a:r>
            <a:r>
              <a:rPr b="0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(Average)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61" name="Formula 2"/>
              <p:cNvSpPr txBox="1"/>
              <p:nvPr/>
            </p:nvSpPr>
            <p:spPr>
              <a:xfrm>
                <a:off x="4324320" y="822960"/>
                <a:ext cx="1527840" cy="1511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μ</m:t>
                    </m:r>
                    <m:r>
                      <m:t xml:space="preserve">=</m:t>
                    </m:r>
                    <m:f>
                      <m:num>
                        <m:nary>
                          <m:naryPr>
                            <m:chr m:val="∑"/>
                          </m:naryPr>
                          <m:sub>
                            <m:r>
                              <m:t xml:space="preserve">i</m:t>
                            </m:r>
                            <m:r>
                              <m:t xml:space="preserve">=</m:t>
                            </m:r>
                            <m:r>
                              <m:t xml:space="preserve">0</m:t>
                            </m:r>
                          </m:sub>
                          <m:sup>
                            <m:r>
                              <m:t xml:space="preserve">N</m:t>
                            </m:r>
                          </m:sup>
                          <m:e>
                            <m:sSub>
                              <m:e>
                                <m:r>
                                  <m:t xml:space="preserve">x</m:t>
                                </m:r>
                              </m:e>
                              <m:sub>
                                <m:r>
                                  <m:t xml:space="preserve">i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m:t xml:space="preserve">N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pic>
        <p:nvPicPr>
          <p:cNvPr id="462" name="" descr=""/>
          <p:cNvPicPr/>
          <p:nvPr/>
        </p:nvPicPr>
        <p:blipFill>
          <a:blip r:embed="rId1"/>
          <a:stretch/>
        </p:blipFill>
        <p:spPr>
          <a:xfrm>
            <a:off x="6399000" y="914400"/>
            <a:ext cx="1830600" cy="1896840"/>
          </a:xfrm>
          <a:prstGeom prst="rect">
            <a:avLst/>
          </a:prstGeom>
          <a:ln>
            <a:noFill/>
          </a:ln>
        </p:spPr>
      </p:pic>
      <p:sp>
        <p:nvSpPr>
          <p:cNvPr id="463" name="TextShape 3"/>
          <p:cNvSpPr txBox="1"/>
          <p:nvPr/>
        </p:nvSpPr>
        <p:spPr>
          <a:xfrm>
            <a:off x="337320" y="3488760"/>
            <a:ext cx="8288280" cy="1161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400" spc="-1" strike="noStrike">
                <a:solidFill>
                  <a:srgbClr val="666666"/>
                </a:solidFill>
                <a:latin typeface="Courier New"/>
                <a:ea typeface="PingFang SC"/>
              </a:rPr>
              <a:t># x = [2, 3, 3, 4, 4, 4, 5, 5, 5, 5, … 9, 9, 9, 9, 10, 10, 10, 11, 11, 12]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solidFill>
                  <a:srgbClr val="666666"/>
                </a:solidFill>
                <a:latin typeface="Courier New"/>
                <a:ea typeface="PingFang SC"/>
              </a:rPr>
              <a:t># x = </a:t>
            </a:r>
            <a:r>
              <a:rPr b="0" lang="en-US" sz="1400" spc="-1" strike="noStrike">
                <a:solidFill>
                  <a:srgbClr val="666666"/>
                </a:solidFill>
                <a:latin typeface="Courier New"/>
              </a:rPr>
              <a:t>[die1 + die2 for (die1, die2) in product(range(1, 7), range(1, 7))]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solidFill>
                  <a:srgbClr val="666666"/>
                </a:solidFill>
                <a:latin typeface="Courier New"/>
              </a:rPr>
              <a:t># mu = sum(x) / len(x)</a:t>
            </a:r>
            <a:endParaRPr b="0" lang="en-US" sz="1400" spc="-1" strike="noStrike">
              <a:latin typeface="Arial"/>
            </a:endParaRPr>
          </a:p>
          <a:p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Courier New"/>
              </a:rPr>
              <a:t>x = [sum(dice) for dice in product([1, 2, 3, 4, 5, 6], [1, 2, 3, 4, 5, 6])])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Courier New"/>
              </a:rPr>
              <a:t>mu = np.mean(x)  # </a:t>
            </a:r>
            <a:r>
              <a:rPr b="1" lang="en-US" sz="1400" spc="-1" strike="noStrike">
                <a:latin typeface="Courier New"/>
              </a:rPr>
              <a:t>7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64" name="TextShape 4"/>
          <p:cNvSpPr txBox="1"/>
          <p:nvPr/>
        </p:nvSpPr>
        <p:spPr>
          <a:xfrm>
            <a:off x="1353240" y="2899800"/>
            <a:ext cx="483048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65" name="Formula 5"/>
              <p:cNvSpPr txBox="1"/>
              <p:nvPr/>
            </p:nvSpPr>
            <p:spPr>
              <a:xfrm>
                <a:off x="713520" y="2493720"/>
                <a:ext cx="5321520" cy="90612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μ</m:t>
                    </m:r>
                    <m:r>
                      <m:t xml:space="preserve">=</m:t>
                    </m:r>
                    <m:f>
                      <m:num>
                        <m:r>
                          <m:t xml:space="preserve">2</m:t>
                        </m:r>
                        <m:r>
                          <m:t xml:space="preserve">+</m:t>
                        </m:r>
                        <m:r>
                          <m:t xml:space="preserve">3</m:t>
                        </m:r>
                        <m:r>
                          <m:t xml:space="preserve">+</m:t>
                        </m:r>
                        <m:r>
                          <m:t xml:space="preserve">3</m:t>
                        </m:r>
                        <m:r>
                          <m:t xml:space="preserve">+</m:t>
                        </m:r>
                        <m:r>
                          <m:t xml:space="preserve">4</m:t>
                        </m:r>
                        <m:r>
                          <m:t xml:space="preserve">+</m:t>
                        </m:r>
                        <m:r>
                          <m:t xml:space="preserve">...</m:t>
                        </m:r>
                        <m:r>
                          <m:t xml:space="preserve">+</m:t>
                        </m:r>
                        <m:r>
                          <m:t xml:space="preserve">11</m:t>
                        </m:r>
                        <m:r>
                          <m:t xml:space="preserve">+</m:t>
                        </m:r>
                        <m:r>
                          <m:t xml:space="preserve">11</m:t>
                        </m:r>
                        <m:r>
                          <m:t xml:space="preserve">+</m:t>
                        </m:r>
                        <m:r>
                          <m:t xml:space="preserve">12</m:t>
                        </m:r>
                      </m:num>
                      <m:den>
                        <m:r>
                          <m:t xml:space="preserve">36</m:t>
                        </m:r>
                      </m:den>
                    </m:f>
                    <m:r>
                      <m:t xml:space="preserve">=</m:t>
                    </m:r>
                    <m:r>
                      <m:t xml:space="preserve">7</m:t>
                    </m:r>
                  </m:oMath>
                </a14:m>
              </a:p>
            </p:txBody>
          </p:sp>
        </mc:Choice>
        <mc:Fallback/>
      </mc:AlternateContent>
      <p:sp>
        <p:nvSpPr>
          <p:cNvPr id="466" name="TextShape 6"/>
          <p:cNvSpPr txBox="1"/>
          <p:nvPr/>
        </p:nvSpPr>
        <p:spPr>
          <a:xfrm>
            <a:off x="640080" y="1674360"/>
            <a:ext cx="21452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Tyco Brahe, 1587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7" name="TextShape 7"/>
          <p:cNvSpPr txBox="1"/>
          <p:nvPr/>
        </p:nvSpPr>
        <p:spPr>
          <a:xfrm>
            <a:off x="3383280" y="1756800"/>
            <a:ext cx="865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mean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8" name="CustomShape 8"/>
          <p:cNvSpPr/>
          <p:nvPr/>
        </p:nvSpPr>
        <p:spPr>
          <a:xfrm>
            <a:off x="7177320" y="2633760"/>
            <a:ext cx="274320" cy="274320"/>
          </a:xfrm>
          <a:prstGeom prst="ellipse">
            <a:avLst/>
          </a:prstGeom>
          <a:noFill/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Line 9"/>
          <p:cNvSpPr/>
          <p:nvPr/>
        </p:nvSpPr>
        <p:spPr>
          <a:xfrm flipH="1">
            <a:off x="6217920" y="2837520"/>
            <a:ext cx="914400" cy="88560"/>
          </a:xfrm>
          <a:prstGeom prst="line">
            <a:avLst/>
          </a:prstGeom>
          <a:ln w="36720">
            <a:solidFill>
              <a:srgbClr val="3465a4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0" name="CustomShape 10"/>
          <p:cNvSpPr/>
          <p:nvPr/>
        </p:nvSpPr>
        <p:spPr>
          <a:xfrm>
            <a:off x="5705280" y="2671200"/>
            <a:ext cx="421200" cy="457200"/>
          </a:xfrm>
          <a:prstGeom prst="ellipse">
            <a:avLst/>
          </a:prstGeom>
          <a:noFill/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0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Standard Deviation (and Variance)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72" name="Formula 2"/>
              <p:cNvSpPr txBox="1"/>
              <p:nvPr/>
            </p:nvSpPr>
            <p:spPr>
              <a:xfrm>
                <a:off x="2808720" y="1440360"/>
                <a:ext cx="2641680" cy="10587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p>
                      <m:e>
                        <m:r>
                          <m:t xml:space="preserve">σ</m:t>
                        </m:r>
                      </m:e>
                      <m:sup>
                        <m:r>
                          <m:t xml:space="preserve">2</m:t>
                        </m:r>
                      </m:sup>
                    </m:sSup>
                    <m:r>
                      <m:t xml:space="preserve">=</m:t>
                    </m:r>
                    <m:nary>
                      <m:naryPr>
                        <m:chr m:val="∑"/>
                      </m:naryPr>
                      <m:sub>
                        <m:r>
                          <m:t xml:space="preserve">i</m:t>
                        </m:r>
                        <m:r>
                          <m:t xml:space="preserve">=</m:t>
                        </m:r>
                        <m:r>
                          <m:t xml:space="preserve">0</m:t>
                        </m:r>
                      </m:sub>
                      <m:sup>
                        <m:r>
                          <m:t xml:space="preserve">N</m:t>
                        </m:r>
                      </m:sup>
                      <m:e>
                        <m:f>
                          <m:num>
                            <m:sSup>
                              <m:e>
                                <m:d>
                                  <m:dPr>
                                    <m:begChr m:val="("/>
                                    <m:endChr m:val=")"/>
                                  </m:dPr>
                                  <m:e>
                                    <m:sSub>
                                      <m:e>
                                        <m:r>
                                          <m:t xml:space="preserve">x</m:t>
                                        </m:r>
                                      </m:e>
                                      <m:sub>
                                        <m:r>
                                          <m:t xml:space="preserve">i</m:t>
                                        </m:r>
                                      </m:sub>
                                    </m:sSub>
                                    <m:r>
                                      <m:t xml:space="preserve">−</m:t>
                                    </m:r>
                                    <m:r>
                                      <m:t xml:space="preserve">μ</m:t>
                                    </m:r>
                                  </m:e>
                                </m:d>
                              </m:e>
                              <m:sup>
                                <m:r>
                                  <m:t xml:space="preserve">2</m:t>
                                </m:r>
                              </m:sup>
                            </m:sSup>
                          </m:num>
                          <m:den>
                            <m:r>
                              <m:t xml:space="preserve">N</m:t>
                            </m:r>
                          </m:den>
                        </m:f>
                      </m:e>
                    </m:nary>
                  </m:oMath>
                </a14:m>
              </a:p>
            </p:txBody>
          </p:sp>
        </mc:Choice>
        <mc:Fallback/>
      </mc:AlternateContent>
      <p:sp>
        <p:nvSpPr>
          <p:cNvPr id="473" name="TextShape 3"/>
          <p:cNvSpPr txBox="1"/>
          <p:nvPr/>
        </p:nvSpPr>
        <p:spPr>
          <a:xfrm>
            <a:off x="532800" y="3923640"/>
            <a:ext cx="4127760" cy="626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400" spc="-1" strike="noStrike">
                <a:solidFill>
                  <a:srgbClr val="666666"/>
                </a:solidFill>
                <a:latin typeface="Courier New"/>
              </a:rPr>
              <a:t># sigma = np.sqrt(sum(x**2) / len(x))</a:t>
            </a:r>
            <a:endParaRPr b="0" lang="en-US" sz="1400" spc="-1" strike="noStrike">
              <a:latin typeface="Arial"/>
            </a:endParaRPr>
          </a:p>
          <a:p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Courier New"/>
              </a:rPr>
              <a:t>sigma = np.std(x)  # </a:t>
            </a:r>
            <a:r>
              <a:rPr b="1" lang="en-US" sz="1400" spc="-1" strike="noStrike">
                <a:latin typeface="Courier New"/>
              </a:rPr>
              <a:t>2.415...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74" name="TextShape 4"/>
          <p:cNvSpPr txBox="1"/>
          <p:nvPr/>
        </p:nvSpPr>
        <p:spPr>
          <a:xfrm>
            <a:off x="516600" y="1135080"/>
            <a:ext cx="23281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Karl Pearson, 1894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75" name="" descr=""/>
          <p:cNvPicPr/>
          <p:nvPr/>
        </p:nvPicPr>
        <p:blipFill>
          <a:blip r:embed="rId1"/>
          <a:stretch/>
        </p:blipFill>
        <p:spPr>
          <a:xfrm>
            <a:off x="5652000" y="997560"/>
            <a:ext cx="3126240" cy="1562760"/>
          </a:xfrm>
          <a:prstGeom prst="rect">
            <a:avLst/>
          </a:prstGeom>
          <a:ln>
            <a:noFill/>
          </a:ln>
        </p:spPr>
      </p:pic>
      <p:sp>
        <p:nvSpPr>
          <p:cNvPr id="476" name="TextShape 5"/>
          <p:cNvSpPr txBox="1"/>
          <p:nvPr/>
        </p:nvSpPr>
        <p:spPr>
          <a:xfrm>
            <a:off x="1669320" y="1859040"/>
            <a:ext cx="1139400" cy="510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variance:</a:t>
            </a:r>
            <a:endParaRPr b="0" lang="en-US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77" name="Formula 6"/>
              <p:cNvSpPr txBox="1"/>
              <p:nvPr/>
            </p:nvSpPr>
            <p:spPr>
              <a:xfrm>
                <a:off x="2834640" y="2651760"/>
                <a:ext cx="3729600" cy="11480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σ</m:t>
                    </m:r>
                    <m:r>
                      <m:t xml:space="preserve">=</m:t>
                    </m:r>
                    <m:rad>
                      <m:radPr>
                        <m:degHide m:val="1"/>
                      </m:radPr>
                      <m:deg/>
                      <m:e>
                        <m:sSup>
                          <m:e>
                            <m:r>
                              <m:t xml:space="preserve">σ</m:t>
                            </m:r>
                          </m:e>
                          <m:sup>
                            <m:r>
                              <m:t xml:space="preserve">2</m:t>
                            </m:r>
                          </m:sup>
                        </m:sSup>
                      </m:e>
                    </m:rad>
                    <m:r>
                      <m:t xml:space="preserve">=</m:t>
                    </m:r>
                    <m:rad>
                      <m:radPr>
                        <m:degHide m:val="1"/>
                      </m:radPr>
                      <m:deg/>
                      <m:e>
                        <m:nary>
                          <m:naryPr>
                            <m:chr m:val="∑"/>
                          </m:naryPr>
                          <m:sub>
                            <m:r>
                              <m:t xml:space="preserve">i</m:t>
                            </m:r>
                            <m:r>
                              <m:t xml:space="preserve">=</m:t>
                            </m:r>
                            <m:r>
                              <m:t xml:space="preserve">0</m:t>
                            </m:r>
                          </m:sub>
                          <m:sup>
                            <m:r>
                              <m:t xml:space="preserve">N</m:t>
                            </m:r>
                          </m:sup>
                          <m:e>
                            <m:f>
                              <m:num>
                                <m:sSup>
                                  <m:e>
                                    <m:d>
                                      <m:dPr>
                                        <m:begChr m:val="("/>
                                        <m:endChr m:val=")"/>
                                      </m:dPr>
                                      <m:e>
                                        <m:sSub>
                                          <m:e>
                                            <m:r>
                                              <m:t xml:space="preserve">x</m:t>
                                            </m:r>
                                          </m:e>
                                          <m:sub>
                                            <m:r>
                                              <m:t xml:space="preserve">i</m:t>
                                            </m:r>
                                          </m:sub>
                                        </m:sSub>
                                        <m:r>
                                          <m:t xml:space="preserve">−</m:t>
                                        </m:r>
                                        <m:r>
                                          <m:t xml:space="preserve">μ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m:t xml:space="preserve"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m:t xml:space="preserve">N</m:t>
                                </m:r>
                              </m:den>
                            </m:f>
                          </m:e>
                        </m:nary>
                      </m:e>
                    </m:rad>
                  </m:oMath>
                </a14:m>
              </a:p>
            </p:txBody>
          </p:sp>
        </mc:Choice>
        <mc:Fallback/>
      </mc:AlternateContent>
      <p:sp>
        <p:nvSpPr>
          <p:cNvPr id="478" name="TextShape 7"/>
          <p:cNvSpPr txBox="1"/>
          <p:nvPr/>
        </p:nvSpPr>
        <p:spPr>
          <a:xfrm>
            <a:off x="620640" y="3167640"/>
            <a:ext cx="2560320" cy="48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standard deviation: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Normal (Gaussian) Distribution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pic>
        <p:nvPicPr>
          <p:cNvPr id="480" name="" descr=""/>
          <p:cNvPicPr/>
          <p:nvPr/>
        </p:nvPicPr>
        <p:blipFill>
          <a:blip r:embed="rId1"/>
          <a:stretch/>
        </p:blipFill>
        <p:spPr>
          <a:xfrm>
            <a:off x="5464080" y="172080"/>
            <a:ext cx="3255840" cy="2388240"/>
          </a:xfrm>
          <a:prstGeom prst="rect">
            <a:avLst/>
          </a:prstGeom>
          <a:ln>
            <a:noFill/>
          </a:ln>
        </p:spPr>
      </p:pic>
      <p:pic>
        <p:nvPicPr>
          <p:cNvPr id="481" name="" descr=""/>
          <p:cNvPicPr/>
          <p:nvPr/>
        </p:nvPicPr>
        <p:blipFill>
          <a:blip r:embed="rId2"/>
          <a:stretch/>
        </p:blipFill>
        <p:spPr>
          <a:xfrm>
            <a:off x="274320" y="1629360"/>
            <a:ext cx="4630320" cy="3189240"/>
          </a:xfrm>
          <a:prstGeom prst="rect">
            <a:avLst/>
          </a:prstGeom>
          <a:ln>
            <a:noFill/>
          </a:ln>
        </p:spPr>
      </p:pic>
      <p:grpSp>
        <p:nvGrpSpPr>
          <p:cNvPr id="482" name="Group 2"/>
          <p:cNvGrpSpPr/>
          <p:nvPr/>
        </p:nvGrpSpPr>
        <p:grpSpPr>
          <a:xfrm>
            <a:off x="6652800" y="1053000"/>
            <a:ext cx="1188720" cy="867240"/>
            <a:chOff x="6652800" y="1053000"/>
            <a:chExt cx="1188720" cy="867240"/>
          </a:xfrm>
        </p:grpSpPr>
        <p:sp>
          <p:nvSpPr>
            <p:cNvPr id="483" name="Line 3"/>
            <p:cNvSpPr/>
            <p:nvPr/>
          </p:nvSpPr>
          <p:spPr>
            <a:xfrm>
              <a:off x="7202160" y="1303920"/>
              <a:ext cx="0" cy="33084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Line 4"/>
            <p:cNvSpPr/>
            <p:nvPr/>
          </p:nvSpPr>
          <p:spPr>
            <a:xfrm>
              <a:off x="7202160" y="1489320"/>
              <a:ext cx="521280" cy="0"/>
            </a:xfrm>
            <a:prstGeom prst="line">
              <a:avLst/>
            </a:prstGeom>
            <a:ln>
              <a:solidFill>
                <a:srgbClr val="3465a4"/>
              </a:solidFill>
              <a:headEnd len="med" type="triangle" w="med"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Line 5"/>
            <p:cNvSpPr/>
            <p:nvPr/>
          </p:nvSpPr>
          <p:spPr>
            <a:xfrm>
              <a:off x="7723440" y="1324080"/>
              <a:ext cx="0" cy="330840"/>
            </a:xfrm>
            <a:prstGeom prst="line">
              <a:avLst/>
            </a:prstGeom>
            <a:ln w="18360">
              <a:solidFill>
                <a:srgbClr val="3465a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TextShape 6"/>
            <p:cNvSpPr txBox="1"/>
            <p:nvPr/>
          </p:nvSpPr>
          <p:spPr>
            <a:xfrm>
              <a:off x="7173720" y="1053000"/>
              <a:ext cx="667800" cy="7992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200" spc="-1" strike="noStrike">
                  <a:solidFill>
                    <a:srgbClr val="2a6099"/>
                  </a:solidFill>
                  <a:latin typeface="Courier New"/>
                </a:rPr>
                <a:t>std()</a:t>
              </a:r>
              <a:endParaRPr b="0" lang="en-US" sz="1200" spc="-1" strike="noStrike">
                <a:latin typeface="Arial"/>
              </a:endParaRPr>
            </a:p>
            <a:p>
              <a:pPr algn="ctr"/>
              <a:r>
                <a:rPr b="1" lang="en-US" sz="1200" spc="-1" strike="noStrike">
                  <a:solidFill>
                    <a:srgbClr val="2a6099"/>
                  </a:solidFill>
                  <a:latin typeface="Courier New"/>
                </a:rPr>
                <a:t>2.4</a:t>
              </a:r>
              <a:endParaRPr b="0" lang="en-US" sz="1200" spc="-1" strike="noStrike">
                <a:latin typeface="Arial"/>
              </a:endParaRPr>
            </a:p>
            <a:p>
              <a:pPr algn="ctr"/>
              <a:endParaRPr b="0" lang="en-US" sz="1200" spc="-1" strike="noStrike">
                <a:latin typeface="Arial"/>
              </a:endParaRPr>
            </a:p>
          </p:txBody>
        </p:sp>
        <p:grpSp>
          <p:nvGrpSpPr>
            <p:cNvPr id="487" name="Group 7"/>
            <p:cNvGrpSpPr/>
            <p:nvPr/>
          </p:nvGrpSpPr>
          <p:grpSpPr>
            <a:xfrm>
              <a:off x="6652800" y="1053000"/>
              <a:ext cx="1188720" cy="815040"/>
              <a:chOff x="6652800" y="1053000"/>
              <a:chExt cx="1188720" cy="815040"/>
            </a:xfrm>
          </p:grpSpPr>
          <p:sp>
            <p:nvSpPr>
              <p:cNvPr id="488" name="Line 8"/>
              <p:cNvSpPr/>
              <p:nvPr/>
            </p:nvSpPr>
            <p:spPr>
              <a:xfrm>
                <a:off x="6680880" y="1303920"/>
                <a:ext cx="0" cy="330840"/>
              </a:xfrm>
              <a:prstGeom prst="line">
                <a:avLst/>
              </a:prstGeom>
              <a:ln w="18360">
                <a:solidFill>
                  <a:srgbClr val="3465a4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9" name="Line 9"/>
              <p:cNvSpPr/>
              <p:nvPr/>
            </p:nvSpPr>
            <p:spPr>
              <a:xfrm>
                <a:off x="6680880" y="1489320"/>
                <a:ext cx="521280" cy="0"/>
              </a:xfrm>
              <a:prstGeom prst="line">
                <a:avLst/>
              </a:prstGeom>
              <a:ln>
                <a:solidFill>
                  <a:srgbClr val="3465a4"/>
                </a:solidFill>
                <a:headEnd len="med" type="triangle" w="med"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0" name="Line 10"/>
              <p:cNvSpPr/>
              <p:nvPr/>
            </p:nvSpPr>
            <p:spPr>
              <a:xfrm>
                <a:off x="7202160" y="1324080"/>
                <a:ext cx="0" cy="330840"/>
              </a:xfrm>
              <a:prstGeom prst="line">
                <a:avLst/>
              </a:prstGeom>
              <a:ln w="18360">
                <a:solidFill>
                  <a:srgbClr val="3465a4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1" name="TextShape 11"/>
              <p:cNvSpPr txBox="1"/>
              <p:nvPr/>
            </p:nvSpPr>
            <p:spPr>
              <a:xfrm>
                <a:off x="6652800" y="1053000"/>
                <a:ext cx="1188720" cy="8150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1" lang="en-US" sz="1200" spc="-1" strike="noStrike">
                    <a:solidFill>
                      <a:srgbClr val="2a6099"/>
                    </a:solidFill>
                    <a:latin typeface="Courier New"/>
                  </a:rPr>
                  <a:t>std()</a:t>
                </a:r>
                <a:endParaRPr b="0" lang="en-US" sz="1200" spc="-1" strike="noStrike">
                  <a:latin typeface="Arial"/>
                </a:endParaRPr>
              </a:p>
              <a:p>
                <a:pPr algn="ctr"/>
                <a:r>
                  <a:rPr b="1" lang="en-US" sz="1200" spc="-1" strike="noStrike">
                    <a:solidFill>
                      <a:srgbClr val="2a6099"/>
                    </a:solidFill>
                    <a:latin typeface="Courier New"/>
                  </a:rPr>
                  <a:t>2.4</a:t>
                </a:r>
                <a:endParaRPr b="0" lang="en-US" sz="1200" spc="-1" strike="noStrike">
                  <a:latin typeface="Arial"/>
                </a:endParaRPr>
              </a:p>
              <a:p>
                <a:pPr algn="ctr"/>
                <a:endParaRPr b="0" lang="en-US" sz="1200" spc="-1" strike="noStrike">
                  <a:latin typeface="Arial"/>
                </a:endParaRPr>
              </a:p>
            </p:txBody>
          </p:sp>
        </p:grpSp>
        <p:sp>
          <p:nvSpPr>
            <p:cNvPr id="492" name="TextShape 12"/>
            <p:cNvSpPr txBox="1"/>
            <p:nvPr/>
          </p:nvSpPr>
          <p:spPr>
            <a:xfrm>
              <a:off x="6946560" y="1654920"/>
              <a:ext cx="502200" cy="265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r>
                <a:rPr b="1" lang="en-US" sz="1200" spc="-1" strike="noStrike">
                  <a:solidFill>
                    <a:srgbClr val="2a6099"/>
                  </a:solidFill>
                  <a:latin typeface="Courier New"/>
                </a:rPr>
                <a:t>7.0</a:t>
              </a:r>
              <a:endParaRPr b="0" lang="en-US" sz="1200" spc="-1" strike="noStrike">
                <a:latin typeface="Arial"/>
              </a:endParaRPr>
            </a:p>
          </p:txBody>
        </p:sp>
      </p:grpSp>
      <p:pic>
        <p:nvPicPr>
          <p:cNvPr id="493" name="" descr=""/>
          <p:cNvPicPr/>
          <p:nvPr/>
        </p:nvPicPr>
        <p:blipFill>
          <a:blip r:embed="rId3"/>
          <a:stretch/>
        </p:blipFill>
        <p:spPr>
          <a:xfrm>
            <a:off x="5394960" y="2511000"/>
            <a:ext cx="3657600" cy="2426760"/>
          </a:xfrm>
          <a:prstGeom prst="rect">
            <a:avLst/>
          </a:prstGeom>
          <a:ln>
            <a:noFill/>
          </a:ln>
        </p:spPr>
      </p:pic>
      <p:sp>
        <p:nvSpPr>
          <p:cNvPr id="494" name="Freeform 13"/>
          <p:cNvSpPr/>
          <p:nvPr/>
        </p:nvSpPr>
        <p:spPr>
          <a:xfrm>
            <a:off x="2614320" y="2042280"/>
            <a:ext cx="657720" cy="2336400"/>
          </a:xfrm>
          <a:custGeom>
            <a:avLst/>
            <a:gdLst/>
            <a:ahLst/>
            <a:rect l="0" t="0" r="r" b="b"/>
            <a:pathLst>
              <a:path w="1827" h="6490">
                <a:moveTo>
                  <a:pt x="80" y="1885"/>
                </a:moveTo>
                <a:lnTo>
                  <a:pt x="278" y="1290"/>
                </a:lnTo>
                <a:lnTo>
                  <a:pt x="377" y="853"/>
                </a:lnTo>
                <a:lnTo>
                  <a:pt x="596" y="397"/>
                </a:lnTo>
                <a:lnTo>
                  <a:pt x="834" y="0"/>
                </a:lnTo>
                <a:lnTo>
                  <a:pt x="993" y="0"/>
                </a:lnTo>
                <a:lnTo>
                  <a:pt x="1191" y="318"/>
                </a:lnTo>
                <a:lnTo>
                  <a:pt x="1469" y="992"/>
                </a:lnTo>
                <a:lnTo>
                  <a:pt x="1806" y="2223"/>
                </a:lnTo>
                <a:lnTo>
                  <a:pt x="1826" y="6449"/>
                </a:lnTo>
                <a:lnTo>
                  <a:pt x="60" y="6489"/>
                </a:lnTo>
                <a:lnTo>
                  <a:pt x="0" y="2282"/>
                </a:lnTo>
                <a:lnTo>
                  <a:pt x="80" y="1885"/>
                </a:lnTo>
                <a:close/>
              </a:path>
            </a:pathLst>
          </a:custGeom>
          <a:solidFill>
            <a:srgbClr val="ff4000"/>
          </a:solidFill>
          <a:ln>
            <a:solidFill>
              <a:srgbClr val="3465a4"/>
            </a:solidFill>
          </a:ln>
        </p:spPr>
        <p:txBody>
          <a:bodyPr lIns="90000" rIns="90000" tIns="45000" bIns="45000" anchor="ctr">
            <a:noAutofit/>
          </a:bodyPr>
          <a:p>
            <a:pPr algn="ctr"/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68%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5" name="TextShape 14"/>
          <p:cNvSpPr txBox="1"/>
          <p:nvPr/>
        </p:nvSpPr>
        <p:spPr>
          <a:xfrm>
            <a:off x="3200400" y="4006800"/>
            <a:ext cx="586080" cy="31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latin typeface="Arial"/>
              </a:rPr>
              <a:t>16%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6" name="TextShape 15"/>
          <p:cNvSpPr txBox="1"/>
          <p:nvPr/>
        </p:nvSpPr>
        <p:spPr>
          <a:xfrm>
            <a:off x="2103120" y="4001040"/>
            <a:ext cx="586080" cy="31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600" spc="-1" strike="noStrike">
                <a:latin typeface="Arial"/>
              </a:rPr>
              <a:t>16%</a:t>
            </a:r>
            <a:endParaRPr b="0" lang="en-US" sz="16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97" name="Formula 16"/>
              <p:cNvSpPr txBox="1"/>
              <p:nvPr/>
            </p:nvSpPr>
            <p:spPr>
              <a:xfrm>
                <a:off x="2602800" y="3674160"/>
                <a:ext cx="590040" cy="2502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±</m:t>
                    </m:r>
                    <m:r>
                      <m:t xml:space="preserve">1</m:t>
                    </m:r>
                    <m:r>
                      <m:t xml:space="preserve">σ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498" name="Formula 17"/>
              <p:cNvSpPr txBox="1"/>
              <p:nvPr/>
            </p:nvSpPr>
            <p:spPr>
              <a:xfrm>
                <a:off x="1280160" y="1379160"/>
                <a:ext cx="1041120" cy="2502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1</m:t>
                    </m:r>
                    <m:r>
                      <m:t xml:space="preserve">σ</m:t>
                    </m:r>
                    <m:r>
                      <m:t xml:space="preserve">=</m:t>
                    </m:r>
                    <m:r>
                      <m:t xml:space="preserve">68</m:t>
                    </m:r>
                    <m:r>
                      <m:rPr>
                        <m:lit/>
                        <m:nor/>
                      </m:rPr>
                      <m:t xml:space="preserve">%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499" name="Formula 18"/>
              <p:cNvSpPr txBox="1"/>
              <p:nvPr/>
            </p:nvSpPr>
            <p:spPr>
              <a:xfrm>
                <a:off x="2431800" y="1395720"/>
                <a:ext cx="1042920" cy="2502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2</m:t>
                    </m:r>
                    <m:r>
                      <m:t xml:space="preserve">σ</m:t>
                    </m:r>
                    <m:r>
                      <m:t xml:space="preserve">=</m:t>
                    </m:r>
                    <m:r>
                      <m:t xml:space="preserve">95</m:t>
                    </m:r>
                    <m:r>
                      <m:rPr>
                        <m:lit/>
                        <m:nor/>
                      </m:rPr>
                      <m:t xml:space="preserve">%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500" name="Formula 19"/>
              <p:cNvSpPr txBox="1"/>
              <p:nvPr/>
            </p:nvSpPr>
            <p:spPr>
              <a:xfrm>
                <a:off x="3566160" y="1379160"/>
                <a:ext cx="1212120" cy="2502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3</m:t>
                    </m:r>
                    <m:r>
                      <m:t xml:space="preserve">σ</m:t>
                    </m:r>
                    <m:r>
                      <m:t xml:space="preserve">=</m:t>
                    </m:r>
                    <m:r>
                      <m:t xml:space="preserve">99.7</m:t>
                    </m:r>
                    <m:r>
                      <m:rPr>
                        <m:lit/>
                        <m:nor/>
                      </m:rPr>
                      <m:t xml:space="preserve">%</m:t>
                    </m:r>
                  </m:oMath>
                </a14:m>
              </a:p>
            </p:txBody>
          </p:sp>
        </mc:Choice>
        <mc:Fallback/>
      </mc:AlternateContent>
      <p:sp>
        <p:nvSpPr>
          <p:cNvPr id="501" name="TextShape 20"/>
          <p:cNvSpPr txBox="1"/>
          <p:nvPr/>
        </p:nvSpPr>
        <p:spPr>
          <a:xfrm>
            <a:off x="2103120" y="1005840"/>
            <a:ext cx="17658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1800" spc="-1" strike="noStrike">
                <a:latin typeface="Arial"/>
              </a:rPr>
              <a:t>68-95-99.7 rule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Accuracy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503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lnSpc>
                <a:spcPts val="32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Continuous numerical predictions (regression):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How close to correct are your predictions?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RMSE: Root Mean Square Error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mc:AlternateContent>
        <mc:Choice xmlns:a14="http://schemas.microsoft.com/office/drawing/2010/main" Requires="a14">
          <p:sp>
            <p:nvSpPr>
              <p:cNvPr id="504" name="Formula 3"/>
              <p:cNvSpPr txBox="1"/>
              <p:nvPr/>
            </p:nvSpPr>
            <p:spPr>
              <a:xfrm>
                <a:off x="1414440" y="2926080"/>
                <a:ext cx="2700360" cy="10188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RMSE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y</m:t>
                        </m:r>
                        <m:r>
                          <m:t xml:space="preserve">,</m:t>
                        </m:r>
                        <m:r>
                          <m:t xml:space="preserve">z</m:t>
                        </m:r>
                      </m:e>
                    </m:d>
                    <m:r>
                      <m:t xml:space="preserve">=</m:t>
                    </m:r>
                    <m:rad>
                      <m:radPr>
                        <m:degHide m:val="1"/>
                      </m:radPr>
                      <m:deg/>
                      <m:e>
                        <m:f>
                          <m:num>
                            <m:nary>
                              <m:naryPr>
                                <m:chr m:val="∑"/>
                              </m:naryPr>
                              <m:sub>
                                <m:r>
                                  <m:t xml:space="preserve">i</m:t>
                                </m:r>
                                <m:r>
                                  <m:t xml:space="preserve">=</m:t>
                                </m:r>
                                <m:r>
                                  <m:t xml:space="preserve">0</m:t>
                                </m:r>
                              </m:sub>
                              <m:sup>
                                <m:r>
                                  <m:t xml:space="preserve">N</m:t>
                                </m:r>
                              </m:sup>
                              <m:e>
                                <m:sSup>
                                  <m:e>
                                    <m:d>
                                      <m:dPr>
                                        <m:begChr m:val="("/>
                                        <m:endChr m:val=")"/>
                                      </m:dPr>
                                      <m:e>
                                        <m:sSub>
                                          <m:e>
                                            <m:r>
                                              <m:t xml:space="preserve">y</m:t>
                                            </m:r>
                                          </m:e>
                                          <m:sub>
                                            <m:r>
                                              <m:t xml:space="preserve">i</m:t>
                                            </m:r>
                                          </m:sub>
                                        </m:sSub>
                                        <m:r>
                                          <m:t xml:space="preserve">−</m:t>
                                        </m:r>
                                        <m:sSub>
                                          <m:e>
                                            <m:r>
                                              <m:t xml:space="preserve">z</m:t>
                                            </m:r>
                                          </m:e>
                                          <m:sub>
                                            <m:r>
                                              <m:t xml:space="preserve">i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m:t xml:space="preserve">2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m:t xml:space="preserve">N</m:t>
                            </m:r>
                          </m:den>
                        </m:f>
                      </m:e>
                    </m:rad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Categorical Accuracy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506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Categorical predictions (classification):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What proportion of your predictions were correct?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  <mc:AlternateContent>
        <mc:Choice xmlns:a14="http://schemas.microsoft.com/office/drawing/2010/main" Requires="a14">
          <p:sp>
            <p:nvSpPr>
              <p:cNvPr id="507" name="Formula 3"/>
              <p:cNvSpPr txBox="1"/>
              <p:nvPr/>
            </p:nvSpPr>
            <p:spPr>
              <a:xfrm>
                <a:off x="640080" y="2651760"/>
                <a:ext cx="7315200" cy="10425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N</m:t>
                            </m:r>
                          </m:e>
                          <m:sub>
                            <m:r>
                              <m:t xml:space="preserve">correct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N</m:t>
                            </m:r>
                          </m:e>
                          <m:sub>
                            <m:r>
                              <m:t xml:space="preserve">total</m:t>
                            </m:r>
                          </m:sub>
                        </m:sSub>
                      </m:den>
                    </m:f>
                    <m:r>
                      <m:t xml:space="preserve">=</m:t>
                    </m:r>
                    <m:f>
                      <m:num>
                        <m:sSub>
                          <m:e>
                            <m:r>
                              <m:t xml:space="preserve">N</m:t>
                            </m:r>
                          </m:e>
                          <m:sub>
                            <m:r>
                              <m:t xml:space="preserve">correct</m:t>
                            </m:r>
                          </m:sub>
                        </m:sSub>
                      </m:num>
                      <m:den>
                        <m:sSub>
                          <m:e>
                            <m:r>
                              <m:t xml:space="preserve">N</m:t>
                            </m:r>
                          </m:e>
                          <m:sub>
                            <m:r>
                              <m:t xml:space="preserve">correct</m:t>
                            </m:r>
                          </m:sub>
                        </m:sSub>
                        <m:r>
                          <m:t xml:space="preserve">+</m:t>
                        </m:r>
                        <m:sSub>
                          <m:e>
                            <m:r>
                              <m:t xml:space="preserve">N</m:t>
                            </m:r>
                          </m:e>
                          <m:sub>
                            <m:r>
                              <m:t xml:space="preserve">incorrect</m:t>
                            </m:r>
                          </m:sub>
                        </m:sSub>
                      </m:den>
                    </m:f>
                    <m:r>
                      <m:t xml:space="preserve">=</m:t>
                    </m:r>
                    <m:f>
                      <m:num>
                        <m:r>
                          <m:t xml:space="preserve">TP</m:t>
                        </m:r>
                        <m:r>
                          <m:t xml:space="preserve">+</m:t>
                        </m:r>
                        <m:r>
                          <m:t xml:space="preserve">TN</m:t>
                        </m:r>
                      </m:num>
                      <m:den>
                        <m:r>
                          <m:t xml:space="preserve">TP</m:t>
                        </m:r>
                        <m:r>
                          <m:t xml:space="preserve">+</m:t>
                        </m:r>
                        <m:r>
                          <m:t xml:space="preserve">TN</m:t>
                        </m:r>
                        <m:r>
                          <m:t xml:space="preserve">+</m:t>
                        </m:r>
                        <m:r>
                          <m:t xml:space="preserve">FP</m:t>
                        </m:r>
                        <m:r>
                          <m:t xml:space="preserve">+</m:t>
                        </m:r>
                        <m:r>
                          <m:t xml:space="preserve">FN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Bayes Rule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509" name="CustomShape 2"/>
          <p:cNvSpPr/>
          <p:nvPr/>
        </p:nvSpPr>
        <p:spPr>
          <a:xfrm>
            <a:off x="3657600" y="4023360"/>
            <a:ext cx="8229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TextShape 3"/>
          <p:cNvSpPr txBox="1"/>
          <p:nvPr/>
        </p:nvSpPr>
        <p:spPr>
          <a:xfrm>
            <a:off x="914400" y="1280160"/>
            <a:ext cx="7323840" cy="802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Updated Probability  =  Likelihood Ratio * Prior Probability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511" name="Formula 4"/>
              <p:cNvSpPr txBox="1"/>
              <p:nvPr/>
            </p:nvSpPr>
            <p:spPr>
              <a:xfrm>
                <a:off x="1319760" y="2119320"/>
                <a:ext cx="5448600" cy="13554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|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  <m:r>
                              <m:t xml:space="preserve">|</m:t>
                            </m:r>
                            <m:r>
                              <m:t xml:space="preserve">D</m:t>
                            </m:r>
                          </m:e>
                        </m:d>
                      </m:num>
                      <m:den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</m:e>
                        </m:d>
                      </m:den>
                    </m:f>
                    <m:r>
                      <m:t xml:space="preserve">⋅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512" name="CustomShape 5"/>
          <p:cNvSpPr/>
          <p:nvPr/>
        </p:nvSpPr>
        <p:spPr>
          <a:xfrm>
            <a:off x="3291840" y="1737360"/>
            <a:ext cx="2194560" cy="2103120"/>
          </a:xfrm>
          <a:prstGeom prst="ellipse">
            <a:avLst/>
          </a:prstGeom>
          <a:noFill/>
          <a:ln w="3672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TextShape 6"/>
          <p:cNvSpPr txBox="1"/>
          <p:nvPr/>
        </p:nvSpPr>
        <p:spPr>
          <a:xfrm>
            <a:off x="3291840" y="3859920"/>
            <a:ext cx="2354040" cy="402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2200" spc="-1" strike="noStrike">
                <a:solidFill>
                  <a:srgbClr val="2a6099"/>
                </a:solidFill>
                <a:latin typeface="Arial"/>
              </a:rPr>
              <a:t>Likelihood Ratio</a:t>
            </a:r>
            <a:endParaRPr b="1" lang="en-US" sz="2200" spc="-1" strike="noStrike">
              <a:solidFill>
                <a:srgbClr val="2a609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Bayes Rule Example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515" name="CustomShape 2"/>
          <p:cNvSpPr/>
          <p:nvPr/>
        </p:nvSpPr>
        <p:spPr>
          <a:xfrm>
            <a:off x="3657600" y="4023360"/>
            <a:ext cx="8229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516" name="Table 3"/>
          <p:cNvGraphicFramePr/>
          <p:nvPr/>
        </p:nvGraphicFramePr>
        <p:xfrm>
          <a:off x="474120" y="1513440"/>
          <a:ext cx="8380440" cy="3304800"/>
        </p:xfrm>
        <a:graphic>
          <a:graphicData uri="http://schemas.openxmlformats.org/drawingml/2006/table">
            <a:tbl>
              <a:tblPr/>
              <a:tblGrid>
                <a:gridCol w="1645200"/>
                <a:gridCol w="1938960"/>
                <a:gridCol w="2732040"/>
                <a:gridCol w="2064600"/>
              </a:tblGrid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Prior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Probability of getting breast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1 in 700 per yr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solidFill>
                            <a:srgbClr val="666666"/>
                          </a:solidFill>
                          <a:latin typeface="Arial"/>
                        </a:rPr>
                        <a:t>1 in 70,000 (men)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True Positive Rate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latin typeface="Arial"/>
                        </a:rPr>
                        <a:t>(Sensitivity)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P(T|D)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Probability of mammogram detecting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.73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False Positive Rate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latin typeface="Arial"/>
                        </a:rPr>
                        <a:t>(False Alarm)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P(T|~D)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Probability of positive mammogram w/o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.12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2036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Positive Rate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P(T) = 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latin typeface="Arial"/>
                        </a:rPr>
                        <a:t>P(D) * P(T|D) + P(~D) * P(T|~D)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Probability of a positive mammogram among all women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.73 *     1 / 700 +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latin typeface="Arial"/>
                        </a:rPr>
                        <a:t>.27 * 699 / 700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r>
                        <a:rPr b="0" lang="en-US" sz="1800" spc="-1" strike="noStrike">
                          <a:latin typeface="Arial"/>
                        </a:rPr>
                        <a:t> </a:t>
                      </a:r>
                      <a:r>
                        <a:rPr b="0" lang="en-US" sz="1800" spc="-1" strike="noStrike">
                          <a:latin typeface="Arial"/>
                        </a:rPr>
                        <a:t>= .121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Real Numbers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518" name="CustomShape 2"/>
          <p:cNvSpPr/>
          <p:nvPr/>
        </p:nvSpPr>
        <p:spPr>
          <a:xfrm>
            <a:off x="3657600" y="4023360"/>
            <a:ext cx="8229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519" name="Table 3"/>
          <p:cNvGraphicFramePr/>
          <p:nvPr/>
        </p:nvGraphicFramePr>
        <p:xfrm>
          <a:off x="4350960" y="500400"/>
          <a:ext cx="2268720" cy="1152000"/>
        </p:xfrm>
        <a:graphic>
          <a:graphicData uri="http://schemas.openxmlformats.org/drawingml/2006/table">
            <a:tbl>
              <a:tblPr/>
              <a:tblGrid>
                <a:gridCol w="1099080"/>
                <a:gridCol w="1170000"/>
              </a:tblGrid>
              <a:tr h="16992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1/700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0140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P(T|D)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.73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010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P(T)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.121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mc:AlternateContent>
        <mc:Choice xmlns:a14="http://schemas.microsoft.com/office/drawing/2010/main" Requires="a14">
          <p:sp>
            <p:nvSpPr>
              <p:cNvPr id="520" name="Formula 4"/>
              <p:cNvSpPr txBox="1"/>
              <p:nvPr/>
            </p:nvSpPr>
            <p:spPr>
              <a:xfrm>
                <a:off x="640080" y="3591000"/>
                <a:ext cx="7509240" cy="125532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|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.73</m:t>
                        </m:r>
                      </m:num>
                      <m:den>
                        <m:r>
                          <m:t xml:space="preserve">.121</m:t>
                        </m:r>
                      </m:den>
                    </m:f>
                    <m:r>
                      <m:t xml:space="preserve">×</m:t>
                    </m:r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700</m:t>
                        </m:r>
                      </m:den>
                    </m:f>
                    <m:r>
                      <m:t xml:space="preserve">=</m:t>
                    </m:r>
                    <m:r>
                      <m:t xml:space="preserve">.0086</m:t>
                    </m:r>
                    <m:r>
                      <m:t xml:space="preserve">≈</m:t>
                    </m:r>
                    <m:r>
                      <m:t xml:space="preserve">1</m:t>
                    </m:r>
                    <m:r>
                      <m:rPr>
                        <m:lit/>
                        <m:nor/>
                      </m:rPr>
                      <m:t xml:space="preserve">%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521" name="Formula 5"/>
              <p:cNvSpPr txBox="1"/>
              <p:nvPr/>
            </p:nvSpPr>
            <p:spPr>
              <a:xfrm>
                <a:off x="1411200" y="1936440"/>
                <a:ext cx="5721120" cy="13554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|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  <m:r>
                              <m:t xml:space="preserve">|</m:t>
                            </m:r>
                            <m:r>
                              <m:t xml:space="preserve">D</m:t>
                            </m:r>
                          </m:e>
                        </m:d>
                      </m:num>
                      <m:den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</m:e>
                        </m:d>
                      </m:den>
                    </m:f>
                    <m:r>
                      <m:t xml:space="preserve">×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522" name="CustomShape 6"/>
          <p:cNvSpPr/>
          <p:nvPr/>
        </p:nvSpPr>
        <p:spPr>
          <a:xfrm>
            <a:off x="7132320" y="3749040"/>
            <a:ext cx="1108440" cy="914400"/>
          </a:xfrm>
          <a:prstGeom prst="ellipse">
            <a:avLst/>
          </a:prstGeom>
          <a:noFill/>
          <a:ln w="73080">
            <a:solidFill>
              <a:srgbClr val="ef413d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CustomShape 1"/>
          <p:cNvSpPr/>
          <p:nvPr/>
        </p:nvSpPr>
        <p:spPr>
          <a:xfrm>
            <a:off x="0" y="1047960"/>
            <a:ext cx="9142920" cy="230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61000"/>
          </a:bodyPr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242852"/>
                </a:solidFill>
                <a:latin typeface="Avenir Next"/>
                <a:ea typeface="DejaVu Sans"/>
              </a:rPr>
              <a:t>What is statistics?</a:t>
            </a:r>
            <a:br/>
            <a:br/>
            <a:r>
              <a:rPr b="1" lang="en-US" sz="5400" spc="-1" strike="noStrike">
                <a:solidFill>
                  <a:srgbClr val="242852"/>
                </a:solidFill>
                <a:latin typeface="Avenir Next"/>
                <a:ea typeface="DejaVu Sans"/>
              </a:rPr>
              <a:t>How is statistics used</a:t>
            </a:r>
            <a:br/>
            <a:r>
              <a:rPr b="1" lang="en-US" sz="5400" spc="-1" strike="noStrike">
                <a:solidFill>
                  <a:srgbClr val="242852"/>
                </a:solidFill>
                <a:latin typeface="Avenir Next"/>
                <a:ea typeface="DejaVu Sans"/>
              </a:rPr>
              <a:t> in healthcare?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Probability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Statistics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256" name="TextShape 2"/>
          <p:cNvSpPr txBox="1"/>
          <p:nvPr/>
        </p:nvSpPr>
        <p:spPr>
          <a:xfrm>
            <a:off x="457200" y="11998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Describe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a set of numbers in a dataset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Describe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probabilities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outside the dataset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Probabilities used to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infer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properties about the world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Probabilities used to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predict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the future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Probabilities used to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prescribe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actions in the world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Conditional Probability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CustomShape 1"/>
          <p:cNvSpPr/>
          <p:nvPr/>
        </p:nvSpPr>
        <p:spPr>
          <a:xfrm>
            <a:off x="457200" y="0"/>
            <a:ext cx="8228880" cy="119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Probability Distribution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27" name="CustomShape 2"/>
          <p:cNvSpPr/>
          <p:nvPr/>
        </p:nvSpPr>
        <p:spPr>
          <a:xfrm>
            <a:off x="457200" y="1223280"/>
            <a:ext cx="8228880" cy="343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528" name="CustomShape 3"/>
          <p:cNvSpPr/>
          <p:nvPr/>
        </p:nvSpPr>
        <p:spPr>
          <a:xfrm>
            <a:off x="457200" y="1599480"/>
            <a:ext cx="7954920" cy="298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Text files (CSV, TSV, JSON, TXT)</a:t>
            </a:r>
            <a:endParaRPr b="0" lang="en-US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Compressed files (ZIP, GZ)</a:t>
            </a:r>
            <a:endParaRPr b="0" lang="en-US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Binary files (XLS, PDF, Images)</a:t>
            </a:r>
            <a:endParaRPr b="0" lang="en-US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Web pages (links to HTML)</a:t>
            </a:r>
            <a:endParaRPr b="0" lang="en-US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Databases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529" name="" descr=""/>
          <p:cNvPicPr/>
          <p:nvPr/>
        </p:nvPicPr>
        <p:blipFill>
          <a:blip r:embed="rId1"/>
          <a:stretch/>
        </p:blipFill>
        <p:spPr>
          <a:xfrm>
            <a:off x="4231440" y="1161720"/>
            <a:ext cx="4546440" cy="3409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Probability Distribution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PMF: Probability </a:t>
            </a:r>
            <a:r>
              <a:rPr b="1" lang="en-US" sz="3000" spc="-1" strike="noStrike">
                <a:solidFill>
                  <a:srgbClr val="407927"/>
                </a:solidFill>
                <a:latin typeface="Arial Black"/>
                <a:ea typeface="Arial"/>
              </a:rPr>
              <a:t>Mass</a:t>
            </a: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 Function (Discrete PDF)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532" name="" descr=""/>
          <p:cNvPicPr/>
          <p:nvPr/>
        </p:nvPicPr>
        <p:blipFill>
          <a:blip r:embed="rId1"/>
          <a:stretch/>
        </p:blipFill>
        <p:spPr>
          <a:xfrm>
            <a:off x="4048560" y="1280160"/>
            <a:ext cx="4546440" cy="3409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PDF: Probability </a:t>
            </a:r>
            <a:r>
              <a:rPr b="1" lang="en-US" sz="3000" spc="-1" strike="noStrike">
                <a:solidFill>
                  <a:srgbClr val="407927"/>
                </a:solidFill>
                <a:latin typeface="Arial Black"/>
                <a:ea typeface="Arial"/>
              </a:rPr>
              <a:t>Density</a:t>
            </a: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 Function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Continuous Probability Distribution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Ethics and Accuracy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536" name="" descr=""/>
          <p:cNvPicPr/>
          <p:nvPr/>
        </p:nvPicPr>
        <p:blipFill>
          <a:blip r:embed="rId1"/>
          <a:stretch/>
        </p:blipFill>
        <p:spPr>
          <a:xfrm>
            <a:off x="640440" y="1565640"/>
            <a:ext cx="3393360" cy="1908360"/>
          </a:xfrm>
          <a:prstGeom prst="rect">
            <a:avLst/>
          </a:prstGeom>
          <a:ln>
            <a:noFill/>
          </a:ln>
        </p:spPr>
      </p:pic>
      <p:sp>
        <p:nvSpPr>
          <p:cNvPr id="537" name="CustomShape 2"/>
          <p:cNvSpPr/>
          <p:nvPr/>
        </p:nvSpPr>
        <p:spPr>
          <a:xfrm>
            <a:off x="4374360" y="1280160"/>
            <a:ext cx="4311720" cy="29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Clinical records can predict Kidney failure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2 days in advance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55% accuracy for acute problems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90% accuracy for serious issues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 Unicode MS"/>
              </a:rPr>
              <a:t>Dataset: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 Unicode MS"/>
              </a:rPr>
              <a:t>100% UK citizens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 Unicode MS"/>
              </a:rPr>
              <a:t>100% military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 Unicode MS"/>
              </a:rPr>
              <a:t>90% male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8" name="CustomShape 3"/>
          <p:cNvSpPr/>
          <p:nvPr/>
        </p:nvSpPr>
        <p:spPr>
          <a:xfrm>
            <a:off x="1216800" y="3493800"/>
            <a:ext cx="22572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DeepMind (London)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Berkson’s Paradox</a:t>
            </a:r>
            <a:endParaRPr b="0" lang="en-US" sz="3000" spc="-1" strike="noStrike">
              <a:latin typeface="Arial"/>
            </a:endParaRPr>
          </a:p>
        </p:txBody>
      </p:sp>
      <p:graphicFrame>
        <p:nvGraphicFramePr>
          <p:cNvPr id="540" name="Table 2"/>
          <p:cNvGraphicFramePr/>
          <p:nvPr/>
        </p:nvGraphicFramePr>
        <p:xfrm>
          <a:off x="549000" y="1153080"/>
          <a:ext cx="8103960" cy="2878200"/>
        </p:xfrm>
        <a:graphic>
          <a:graphicData uri="http://schemas.openxmlformats.org/drawingml/2006/table">
            <a:tbl>
              <a:tblPr/>
              <a:tblGrid>
                <a:gridCol w="1072440"/>
                <a:gridCol w="1072440"/>
                <a:gridCol w="1072440"/>
                <a:gridCol w="1086480"/>
                <a:gridCol w="311040"/>
                <a:gridCol w="1071720"/>
                <a:gridCol w="1288440"/>
                <a:gridCol w="1129320"/>
              </a:tblGrid>
              <a:tr h="71964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 gridSpan="3"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General Population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Hospitalization past 6 mo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71964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Bone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No Bone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% Bone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Bone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No Bone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% Bone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Lung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207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7.6%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25.0%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No lung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184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2,376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7.2%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219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7.6%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" descr=""/>
          <p:cNvPicPr/>
          <p:nvPr/>
        </p:nvPicPr>
        <p:blipFill>
          <a:blip r:embed="rId1"/>
          <a:stretch/>
        </p:blipFill>
        <p:spPr>
          <a:xfrm>
            <a:off x="673560" y="1828800"/>
            <a:ext cx="3184560" cy="2653560"/>
          </a:xfrm>
          <a:prstGeom prst="rect">
            <a:avLst/>
          </a:prstGeom>
          <a:ln>
            <a:noFill/>
          </a:ln>
        </p:spPr>
      </p:pic>
      <p:graphicFrame>
        <p:nvGraphicFramePr>
          <p:cNvPr id="542" name=""/>
          <p:cNvGraphicFramePr/>
          <p:nvPr/>
        </p:nvGraphicFramePr>
        <p:xfrm>
          <a:off x="3383280" y="731520"/>
          <a:ext cx="5758920" cy="323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43" name="CustomShape 1"/>
          <p:cNvSpPr/>
          <p:nvPr/>
        </p:nvSpPr>
        <p:spPr>
          <a:xfrm>
            <a:off x="549360" y="18324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Correlation enables prediction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44" name="CustomShape 2"/>
          <p:cNvSpPr/>
          <p:nvPr/>
        </p:nvSpPr>
        <p:spPr>
          <a:xfrm>
            <a:off x="2926080" y="4483080"/>
            <a:ext cx="46627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Breast Cancer Rates 2011: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bit.ly/ucsdbreast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Correlation is not enough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46" name="CustomShape 2"/>
          <p:cNvSpPr/>
          <p:nvPr/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  <a:ea typeface="DejaVu Sans"/>
              </a:rPr>
              <a:t>Computers are good at finding patterns</a:t>
            </a:r>
            <a:endParaRPr b="0" lang="en-US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  <a:ea typeface="DejaVu Sans"/>
              </a:rPr>
              <a:t>But often those patterns are “spurious correlation”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47" name="" descr=""/>
          <p:cNvPicPr/>
          <p:nvPr/>
        </p:nvPicPr>
        <p:blipFill>
          <a:blip r:embed="rId1"/>
          <a:stretch/>
        </p:blipFill>
        <p:spPr>
          <a:xfrm>
            <a:off x="822960" y="2346120"/>
            <a:ext cx="6034320" cy="2378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Probability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258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How often an event will happen among a set of trials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Inherently binary (coin flip)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5255640" y="2125080"/>
            <a:ext cx="1119960" cy="1119960"/>
          </a:xfrm>
          <a:prstGeom prst="rect">
            <a:avLst/>
          </a:prstGeom>
          <a:ln>
            <a:noFill/>
          </a:ln>
        </p:spPr>
      </p:pic>
      <p:pic>
        <p:nvPicPr>
          <p:cNvPr id="260" name="" descr=""/>
          <p:cNvPicPr/>
          <p:nvPr/>
        </p:nvPicPr>
        <p:blipFill>
          <a:blip r:embed="rId2"/>
          <a:stretch/>
        </p:blipFill>
        <p:spPr>
          <a:xfrm>
            <a:off x="6810120" y="2147760"/>
            <a:ext cx="1119960" cy="1119960"/>
          </a:xfrm>
          <a:prstGeom prst="rect">
            <a:avLst/>
          </a:prstGeom>
          <a:ln>
            <a:noFill/>
          </a:ln>
        </p:spPr>
      </p:pic>
      <p:sp>
        <p:nvSpPr>
          <p:cNvPr id="261" name="TextShape 3"/>
          <p:cNvSpPr txBox="1"/>
          <p:nvPr/>
        </p:nvSpPr>
        <p:spPr>
          <a:xfrm>
            <a:off x="5369760" y="1782000"/>
            <a:ext cx="865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heads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2" name="TextShape 4"/>
          <p:cNvSpPr txBox="1"/>
          <p:nvPr/>
        </p:nvSpPr>
        <p:spPr>
          <a:xfrm>
            <a:off x="7061040" y="1782000"/>
            <a:ext cx="65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tails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3" name="TextShape 5"/>
          <p:cNvSpPr txBox="1"/>
          <p:nvPr/>
        </p:nvSpPr>
        <p:spPr>
          <a:xfrm>
            <a:off x="5605200" y="3751920"/>
            <a:ext cx="346680" cy="42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64" name="TextShape 6"/>
          <p:cNvSpPr txBox="1"/>
          <p:nvPr/>
        </p:nvSpPr>
        <p:spPr>
          <a:xfrm>
            <a:off x="7293240" y="3751920"/>
            <a:ext cx="346680" cy="42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65" name="TextShape 7"/>
          <p:cNvSpPr txBox="1"/>
          <p:nvPr/>
        </p:nvSpPr>
        <p:spPr>
          <a:xfrm>
            <a:off x="5461200" y="3281040"/>
            <a:ext cx="7048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True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6" name="TextShape 8"/>
          <p:cNvSpPr txBox="1"/>
          <p:nvPr/>
        </p:nvSpPr>
        <p:spPr>
          <a:xfrm>
            <a:off x="7036200" y="3281040"/>
            <a:ext cx="8024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False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3"/>
          <a:srcRect l="49126" t="18407" r="6627" b="16944"/>
          <a:stretch/>
        </p:blipFill>
        <p:spPr>
          <a:xfrm>
            <a:off x="7041240" y="4114800"/>
            <a:ext cx="822600" cy="639720"/>
          </a:xfrm>
          <a:prstGeom prst="rect">
            <a:avLst/>
          </a:prstGeom>
          <a:ln>
            <a:noFill/>
          </a:ln>
        </p:spPr>
      </p:pic>
      <p:pic>
        <p:nvPicPr>
          <p:cNvPr id="268" name="" descr=""/>
          <p:cNvPicPr/>
          <p:nvPr/>
        </p:nvPicPr>
        <p:blipFill>
          <a:blip r:embed="rId4"/>
          <a:srcRect l="4901" t="18407" r="50828" b="16944"/>
          <a:stretch/>
        </p:blipFill>
        <p:spPr>
          <a:xfrm>
            <a:off x="5394960" y="4114800"/>
            <a:ext cx="822600" cy="63972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269" name="Formula 9"/>
              <p:cNvSpPr txBox="1"/>
              <p:nvPr/>
            </p:nvSpPr>
            <p:spPr>
              <a:xfrm>
                <a:off x="3840480" y="2530080"/>
                <a:ext cx="104580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H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70" name="Formula 10"/>
              <p:cNvSpPr txBox="1"/>
              <p:nvPr/>
            </p:nvSpPr>
            <p:spPr>
              <a:xfrm>
                <a:off x="3862800" y="3657600"/>
                <a:ext cx="89208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71" name="Formula 11"/>
              <p:cNvSpPr txBox="1"/>
              <p:nvPr/>
            </p:nvSpPr>
            <p:spPr>
              <a:xfrm>
                <a:off x="3840480" y="3108960"/>
                <a:ext cx="95976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T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72" name="Formula 12"/>
              <p:cNvSpPr txBox="1"/>
              <p:nvPr/>
            </p:nvSpPr>
            <p:spPr>
              <a:xfrm>
                <a:off x="3840480" y="4189680"/>
                <a:ext cx="97380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R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273" name="TextShape 13"/>
          <p:cNvSpPr txBox="1"/>
          <p:nvPr/>
        </p:nvSpPr>
        <p:spPr>
          <a:xfrm>
            <a:off x="914400" y="2598840"/>
            <a:ext cx="265176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Heads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TextShape 14"/>
          <p:cNvSpPr txBox="1"/>
          <p:nvPr/>
        </p:nvSpPr>
        <p:spPr>
          <a:xfrm>
            <a:off x="914400" y="3183480"/>
            <a:ext cx="28346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True result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TextShape 15"/>
          <p:cNvSpPr txBox="1"/>
          <p:nvPr/>
        </p:nvSpPr>
        <p:spPr>
          <a:xfrm>
            <a:off x="918000" y="3713040"/>
            <a:ext cx="25567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binary 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6" name="TextShape 16"/>
          <p:cNvSpPr txBox="1"/>
          <p:nvPr/>
        </p:nvSpPr>
        <p:spPr>
          <a:xfrm>
            <a:off x="918000" y="4243320"/>
            <a:ext cx="250776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solidFill>
                  <a:srgbClr val="c9211e"/>
                </a:solidFill>
                <a:latin typeface="Arial"/>
              </a:rPr>
              <a:t>red pill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Bayes Rule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49" name="CustomShape 2"/>
          <p:cNvSpPr/>
          <p:nvPr/>
        </p:nvSpPr>
        <p:spPr>
          <a:xfrm>
            <a:off x="3657600" y="4023360"/>
            <a:ext cx="8222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0" name="CustomShape 3"/>
          <p:cNvSpPr/>
          <p:nvPr/>
        </p:nvSpPr>
        <p:spPr>
          <a:xfrm>
            <a:off x="914400" y="1280160"/>
            <a:ext cx="7323120" cy="80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Updated Probability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=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Likelihood Ratio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Prior Probability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551" name="Formula 4"/>
              <p:cNvSpPr txBox="1"/>
              <p:nvPr/>
            </p:nvSpPr>
            <p:spPr>
              <a:xfrm>
                <a:off x="1319760" y="2119320"/>
                <a:ext cx="5720400" cy="13546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∨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  <m:r>
                              <m:t xml:space="preserve">∨</m:t>
                            </m:r>
                            <m:r>
                              <m:t xml:space="preserve">D</m:t>
                            </m:r>
                          </m:e>
                        </m:d>
                      </m:num>
                      <m:den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</m:e>
                        </m:d>
                      </m:den>
                    </m:f>
                    <m:r>
                      <m:t xml:space="preserve">×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Bayes Rule Example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53" name="CustomShape 2"/>
          <p:cNvSpPr/>
          <p:nvPr/>
        </p:nvSpPr>
        <p:spPr>
          <a:xfrm>
            <a:off x="3657600" y="4023360"/>
            <a:ext cx="8222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554" name="Table 3"/>
          <p:cNvGraphicFramePr/>
          <p:nvPr/>
        </p:nvGraphicFramePr>
        <p:xfrm>
          <a:off x="474120" y="1513440"/>
          <a:ext cx="8380440" cy="3002760"/>
        </p:xfrm>
        <a:graphic>
          <a:graphicData uri="http://schemas.openxmlformats.org/drawingml/2006/table">
            <a:tbl>
              <a:tblPr/>
              <a:tblGrid>
                <a:gridCol w="1645200"/>
                <a:gridCol w="1938960"/>
                <a:gridCol w="2732040"/>
                <a:gridCol w="2064600"/>
              </a:tblGrid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Prior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Probability of getting breast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 in 700 per yr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666666"/>
                          </a:solidFill>
                          <a:latin typeface="Arial"/>
                        </a:rPr>
                        <a:t>1 in 70,000 (men)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Sensitivity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P(T|D)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Probability of mammogram detecting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.73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False Positive Rate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(False Alarm)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P(T|~D)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Probability of positive mammogram w/o cancer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.12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203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P(T) = 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P(D) * P(T|D) + P(~D) * P(T|~D)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Probability of a positive mammogram among all women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.73 *     1 / 700 +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.27 * 699 / 700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 </a:t>
                      </a:r>
                      <a:r>
                        <a:rPr b="0" lang="en-US" sz="1800" spc="-1" strike="noStrike">
                          <a:latin typeface="Arial"/>
                        </a:rPr>
                        <a:t>= .121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457200" y="0"/>
            <a:ext cx="8228520" cy="119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Arial"/>
                <a:ea typeface="Arial"/>
              </a:rPr>
              <a:t>Mammograms can cause harm!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56" name="CustomShape 2"/>
          <p:cNvSpPr/>
          <p:nvPr/>
        </p:nvSpPr>
        <p:spPr>
          <a:xfrm>
            <a:off x="3657600" y="4023360"/>
            <a:ext cx="8222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557" name="Table 3"/>
          <p:cNvGraphicFramePr/>
          <p:nvPr/>
        </p:nvGraphicFramePr>
        <p:xfrm>
          <a:off x="6551640" y="516240"/>
          <a:ext cx="2268720" cy="1151640"/>
        </p:xfrm>
        <a:graphic>
          <a:graphicData uri="http://schemas.openxmlformats.org/drawingml/2006/table">
            <a:tbl>
              <a:tblPr/>
              <a:tblGrid>
                <a:gridCol w="1099080"/>
                <a:gridCol w="1170000"/>
              </a:tblGrid>
              <a:tr h="34992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1/700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0140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P(T|D)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.73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00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P(T)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latin typeface="Arial"/>
                        </a:rPr>
                        <a:t>.121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mc:AlternateContent>
        <mc:Choice xmlns:a14="http://schemas.microsoft.com/office/drawing/2010/main" Requires="a14">
          <p:sp>
            <p:nvSpPr>
              <p:cNvPr id="558" name="Formula 4"/>
              <p:cNvSpPr txBox="1"/>
              <p:nvPr/>
            </p:nvSpPr>
            <p:spPr>
              <a:xfrm>
                <a:off x="640080" y="3591000"/>
                <a:ext cx="7508520" cy="12546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∨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.73</m:t>
                        </m:r>
                      </m:num>
                      <m:den>
                        <m:r>
                          <m:t xml:space="preserve">.121</m:t>
                        </m:r>
                      </m:den>
                    </m:f>
                    <m:r>
                      <m:t xml:space="preserve">×</m:t>
                    </m:r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700</m:t>
                        </m:r>
                      </m:den>
                    </m:f>
                    <m:r>
                      <m:t xml:space="preserve">=</m:t>
                    </m:r>
                    <m:r>
                      <m:t xml:space="preserve">.0086</m:t>
                    </m:r>
                    <m:r>
                      <m:t xml:space="preserve">≈</m:t>
                    </m:r>
                    <m:r>
                      <m:t xml:space="preserve">1</m:t>
                    </m:r>
                    <m:r>
                      <m:rPr>
                        <m:lit/>
                        <m:nor/>
                      </m:rPr>
                      <m:t xml:space="preserve">%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559" name="Formula 5"/>
              <p:cNvSpPr txBox="1"/>
              <p:nvPr/>
            </p:nvSpPr>
            <p:spPr>
              <a:xfrm>
                <a:off x="1411200" y="1936440"/>
                <a:ext cx="5720400" cy="13546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  <m:r>
                          <m:t xml:space="preserve">∨</m:t>
                        </m:r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  <m:r>
                              <m:t xml:space="preserve">∨</m:t>
                            </m:r>
                            <m:r>
                              <m:t xml:space="preserve">D</m:t>
                            </m:r>
                          </m:e>
                        </m:d>
                      </m:num>
                      <m:den>
                        <m:r>
                          <m:t xml:space="preserve">P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T</m:t>
                            </m:r>
                          </m:e>
                        </m:d>
                      </m:den>
                    </m:f>
                    <m:r>
                      <m:t xml:space="preserve">×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D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560" name="CustomShape 6"/>
          <p:cNvSpPr/>
          <p:nvPr/>
        </p:nvSpPr>
        <p:spPr>
          <a:xfrm>
            <a:off x="7132320" y="3749040"/>
            <a:ext cx="1107720" cy="913680"/>
          </a:xfrm>
          <a:prstGeom prst="ellipse">
            <a:avLst/>
          </a:prstGeom>
          <a:noFill/>
          <a:ln w="73080">
            <a:solidFill>
              <a:srgbClr val="ef413d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1" name="CustomShape 7"/>
          <p:cNvSpPr/>
          <p:nvPr/>
        </p:nvSpPr>
        <p:spPr>
          <a:xfrm>
            <a:off x="514080" y="1199880"/>
            <a:ext cx="4198680" cy="7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ACP: biannually after age </a:t>
            </a:r>
            <a:r>
              <a:rPr b="1" lang="en-US" sz="2200" spc="-1" strike="noStrike">
                <a:solidFill>
                  <a:srgbClr val="ce181e"/>
                </a:solidFill>
                <a:latin typeface="Arial"/>
                <a:ea typeface="DejaVu Sans"/>
              </a:rPr>
              <a:t>50+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ce181e"/>
                </a:solidFill>
                <a:latin typeface="Arial"/>
                <a:ea typeface="DejaVu Sans"/>
              </a:rPr>
              <a:t>previously: annual exams at 40+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CustomShape 1"/>
          <p:cNvSpPr/>
          <p:nvPr/>
        </p:nvSpPr>
        <p:spPr>
          <a:xfrm>
            <a:off x="0" y="1929960"/>
            <a:ext cx="9142920" cy="98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91000"/>
          </a:bodyPr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242852"/>
                </a:solidFill>
                <a:latin typeface="Avenir Next"/>
                <a:ea typeface="DejaVu Sans"/>
              </a:rPr>
              <a:t>Assignments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CustomShape 1"/>
          <p:cNvSpPr/>
          <p:nvPr/>
        </p:nvSpPr>
        <p:spPr>
          <a:xfrm>
            <a:off x="279000" y="501120"/>
            <a:ext cx="8685720" cy="31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ts val="5800"/>
              </a:lnSpc>
            </a:pPr>
            <a:r>
              <a:rPr b="1" lang="en-US" sz="3200" spc="-1" strike="noStrike">
                <a:solidFill>
                  <a:srgbClr val="103259"/>
                </a:solidFill>
                <a:latin typeface="Roboto Thin"/>
                <a:ea typeface="Roboto Thin"/>
              </a:rPr>
              <a:t>Quiz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564" name="CustomShape 2"/>
          <p:cNvSpPr/>
          <p:nvPr/>
        </p:nvSpPr>
        <p:spPr>
          <a:xfrm>
            <a:off x="457200" y="983520"/>
            <a:ext cx="7902000" cy="25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ts val="3200"/>
              </a:lnSpc>
              <a:spcBef>
                <a:spcPts val="479"/>
              </a:spcBef>
            </a:pPr>
            <a:endParaRPr b="0" lang="en-US" sz="1800" spc="-1" strike="noStrike">
              <a:latin typeface="Arial"/>
            </a:endParaRPr>
          </a:p>
          <a:p>
            <a:pPr marL="457200" indent="-456120">
              <a:lnSpc>
                <a:spcPts val="3200"/>
              </a:lnSpc>
              <a:spcBef>
                <a:spcPts val="479"/>
              </a:spcBef>
              <a:buClr>
                <a:srgbClr val="0d0d0d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d0d0d"/>
                </a:solidFill>
                <a:latin typeface="Roboto Light"/>
                <a:ea typeface="DejaVu Sans"/>
              </a:rPr>
              <a:t>Why is understanding Baye’s Rule so important?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CustomShape 1"/>
          <p:cNvSpPr/>
          <p:nvPr/>
        </p:nvSpPr>
        <p:spPr>
          <a:xfrm>
            <a:off x="274320" y="2160"/>
            <a:ext cx="8685720" cy="146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ts val="5800"/>
              </a:lnSpc>
            </a:pPr>
            <a:r>
              <a:rPr b="1" lang="en-US" sz="3200" spc="-1" strike="noStrike">
                <a:solidFill>
                  <a:srgbClr val="103259"/>
                </a:solidFill>
                <a:latin typeface="Roboto Thin"/>
                <a:ea typeface="Roboto Thin"/>
              </a:rPr>
              <a:t>Homework: Create diabetes MLE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566" name="CustomShape 2"/>
          <p:cNvSpPr/>
          <p:nvPr/>
        </p:nvSpPr>
        <p:spPr>
          <a:xfrm>
            <a:off x="457200" y="983520"/>
            <a:ext cx="7902000" cy="25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ts val="3200"/>
              </a:lnSpc>
              <a:spcBef>
                <a:spcPts val="479"/>
              </a:spcBef>
            </a:pPr>
            <a:endParaRPr b="0" lang="en-US" sz="1800" spc="-1" strike="noStrike">
              <a:latin typeface="Arial"/>
            </a:endParaRPr>
          </a:p>
          <a:p>
            <a:pPr marL="457200" indent="-456120">
              <a:lnSpc>
                <a:spcPts val="3200"/>
              </a:lnSpc>
              <a:spcBef>
                <a:spcPts val="479"/>
              </a:spcBef>
              <a:buClr>
                <a:srgbClr val="0d0d0d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d0d0d"/>
                </a:solidFill>
                <a:latin typeface="Roboto Light"/>
                <a:ea typeface="DejaVu Sans"/>
              </a:rPr>
              <a:t>Download diabetes dataset: http://totalgood.org/midata/...</a:t>
            </a:r>
            <a:endParaRPr b="0" lang="en-US" sz="2400" spc="-1" strike="noStrike">
              <a:latin typeface="Arial"/>
            </a:endParaRPr>
          </a:p>
          <a:p>
            <a:pPr marL="457200" indent="-456120">
              <a:lnSpc>
                <a:spcPts val="3200"/>
              </a:lnSpc>
              <a:spcBef>
                <a:spcPts val="479"/>
              </a:spcBef>
              <a:buClr>
                <a:srgbClr val="0d0d0d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d0d0d"/>
                </a:solidFill>
                <a:latin typeface="Roboto Light"/>
                <a:ea typeface="DejaVu Sans"/>
              </a:rPr>
              <a:t> 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274320" y="2160"/>
            <a:ext cx="8685720" cy="146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ts val="5800"/>
              </a:lnSpc>
            </a:pPr>
            <a:r>
              <a:rPr b="1" lang="en-US" sz="3200" spc="-1" strike="noStrike">
                <a:solidFill>
                  <a:srgbClr val="103259"/>
                </a:solidFill>
                <a:latin typeface="Roboto Thin"/>
                <a:ea typeface="Roboto Thin"/>
              </a:rPr>
              <a:t>Project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568" name="CustomShape 2"/>
          <p:cNvSpPr/>
          <p:nvPr/>
        </p:nvSpPr>
        <p:spPr>
          <a:xfrm>
            <a:off x="457200" y="983520"/>
            <a:ext cx="7902000" cy="25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ts val="3200"/>
              </a:lnSpc>
              <a:spcBef>
                <a:spcPts val="479"/>
              </a:spcBef>
            </a:pPr>
            <a:endParaRPr b="0" lang="en-US" sz="1800" spc="-1" strike="noStrike">
              <a:latin typeface="Arial"/>
            </a:endParaRPr>
          </a:p>
          <a:p>
            <a:pPr marL="457200" indent="-456120">
              <a:lnSpc>
                <a:spcPts val="3200"/>
              </a:lnSpc>
              <a:spcBef>
                <a:spcPts val="479"/>
              </a:spcBef>
              <a:buClr>
                <a:srgbClr val="0d0d0d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d0d0d"/>
                </a:solidFill>
                <a:latin typeface="Roboto Light"/>
                <a:ea typeface="DejaVu Sans"/>
              </a:rPr>
              <a:t>Use numpy.random.randint() to simulated rolling a pair of dice.</a:t>
            </a:r>
            <a:endParaRPr b="0" lang="en-US" sz="2400" spc="-1" strike="noStrike">
              <a:latin typeface="Arial"/>
            </a:endParaRPr>
          </a:p>
          <a:p>
            <a:pPr marL="457200" indent="-456120">
              <a:lnSpc>
                <a:spcPts val="3200"/>
              </a:lnSpc>
              <a:spcBef>
                <a:spcPts val="479"/>
              </a:spcBef>
              <a:buClr>
                <a:srgbClr val="0d0d0d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d0d0d"/>
                </a:solidFill>
                <a:latin typeface="Roboto Light"/>
                <a:ea typeface="DejaVu Sans"/>
              </a:rPr>
              <a:t> 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Binary Probabilities are Complementary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1"/>
          <a:stretch/>
        </p:blipFill>
        <p:spPr>
          <a:xfrm>
            <a:off x="5975640" y="1477080"/>
            <a:ext cx="1119960" cy="1119960"/>
          </a:xfrm>
          <a:prstGeom prst="rect">
            <a:avLst/>
          </a:prstGeom>
          <a:ln>
            <a:noFill/>
          </a:ln>
        </p:spPr>
      </p:pic>
      <p:pic>
        <p:nvPicPr>
          <p:cNvPr id="279" name="" descr=""/>
          <p:cNvPicPr/>
          <p:nvPr/>
        </p:nvPicPr>
        <p:blipFill>
          <a:blip r:embed="rId2"/>
          <a:stretch/>
        </p:blipFill>
        <p:spPr>
          <a:xfrm>
            <a:off x="7530120" y="1499760"/>
            <a:ext cx="1119960" cy="1119960"/>
          </a:xfrm>
          <a:prstGeom prst="rect">
            <a:avLst/>
          </a:prstGeom>
          <a:ln>
            <a:noFill/>
          </a:ln>
        </p:spPr>
      </p:pic>
      <p:sp>
        <p:nvSpPr>
          <p:cNvPr id="280" name="TextShape 2"/>
          <p:cNvSpPr txBox="1"/>
          <p:nvPr/>
        </p:nvSpPr>
        <p:spPr>
          <a:xfrm>
            <a:off x="6089760" y="1134000"/>
            <a:ext cx="865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heads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1" name="TextShape 3"/>
          <p:cNvSpPr txBox="1"/>
          <p:nvPr/>
        </p:nvSpPr>
        <p:spPr>
          <a:xfrm>
            <a:off x="7781040" y="1134000"/>
            <a:ext cx="65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tails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2" name="TextShape 4"/>
          <p:cNvSpPr txBox="1"/>
          <p:nvPr/>
        </p:nvSpPr>
        <p:spPr>
          <a:xfrm>
            <a:off x="6325200" y="3283920"/>
            <a:ext cx="346680" cy="42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3" name="TextShape 5"/>
          <p:cNvSpPr txBox="1"/>
          <p:nvPr/>
        </p:nvSpPr>
        <p:spPr>
          <a:xfrm>
            <a:off x="8013240" y="3283920"/>
            <a:ext cx="346680" cy="42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4" name="TextShape 6"/>
          <p:cNvSpPr txBox="1"/>
          <p:nvPr/>
        </p:nvSpPr>
        <p:spPr>
          <a:xfrm>
            <a:off x="6181200" y="2741040"/>
            <a:ext cx="7048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True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5" name="TextShape 7"/>
          <p:cNvSpPr txBox="1"/>
          <p:nvPr/>
        </p:nvSpPr>
        <p:spPr>
          <a:xfrm>
            <a:off x="7756200" y="2741040"/>
            <a:ext cx="8024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False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86" name="" descr=""/>
          <p:cNvPicPr/>
          <p:nvPr/>
        </p:nvPicPr>
        <p:blipFill>
          <a:blip r:embed="rId3"/>
          <a:srcRect l="49126" t="18407" r="6627" b="16944"/>
          <a:stretch/>
        </p:blipFill>
        <p:spPr>
          <a:xfrm>
            <a:off x="7761240" y="3898800"/>
            <a:ext cx="822600" cy="639720"/>
          </a:xfrm>
          <a:prstGeom prst="rect">
            <a:avLst/>
          </a:prstGeom>
          <a:ln>
            <a:noFill/>
          </a:ln>
        </p:spPr>
      </p:pic>
      <p:pic>
        <p:nvPicPr>
          <p:cNvPr id="287" name="" descr=""/>
          <p:cNvPicPr/>
          <p:nvPr/>
        </p:nvPicPr>
        <p:blipFill>
          <a:blip r:embed="rId4"/>
          <a:srcRect l="4901" t="18407" r="50828" b="16944"/>
          <a:stretch/>
        </p:blipFill>
        <p:spPr>
          <a:xfrm>
            <a:off x="6114960" y="3898800"/>
            <a:ext cx="822600" cy="63972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288" name="Formula 8"/>
              <p:cNvSpPr txBox="1"/>
              <p:nvPr/>
            </p:nvSpPr>
            <p:spPr>
              <a:xfrm>
                <a:off x="2832480" y="1810080"/>
                <a:ext cx="280548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H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T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89" name="Formula 9"/>
              <p:cNvSpPr txBox="1"/>
              <p:nvPr/>
            </p:nvSpPr>
            <p:spPr>
              <a:xfrm>
                <a:off x="2854800" y="3261600"/>
                <a:ext cx="259452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0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0" name="Formula 10"/>
              <p:cNvSpPr txBox="1"/>
              <p:nvPr/>
            </p:nvSpPr>
            <p:spPr>
              <a:xfrm>
                <a:off x="2832480" y="2676960"/>
                <a:ext cx="274428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F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1" name="Formula 11"/>
              <p:cNvSpPr txBox="1"/>
              <p:nvPr/>
            </p:nvSpPr>
            <p:spPr>
              <a:xfrm>
                <a:off x="2832480" y="3937680"/>
                <a:ext cx="274032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R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B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292" name="TextShape 12"/>
          <p:cNvSpPr txBox="1"/>
          <p:nvPr/>
        </p:nvSpPr>
        <p:spPr>
          <a:xfrm>
            <a:off x="338400" y="1878840"/>
            <a:ext cx="265176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Heads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3" name="TextShape 13"/>
          <p:cNvSpPr txBox="1"/>
          <p:nvPr/>
        </p:nvSpPr>
        <p:spPr>
          <a:xfrm>
            <a:off x="338400" y="2751480"/>
            <a:ext cx="28346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True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4" name="TextShape 14"/>
          <p:cNvSpPr txBox="1"/>
          <p:nvPr/>
        </p:nvSpPr>
        <p:spPr>
          <a:xfrm>
            <a:off x="342000" y="3317040"/>
            <a:ext cx="25567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5" name="TextShape 15"/>
          <p:cNvSpPr txBox="1"/>
          <p:nvPr/>
        </p:nvSpPr>
        <p:spPr>
          <a:xfrm>
            <a:off x="342000" y="4027320"/>
            <a:ext cx="250776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solidFill>
                  <a:srgbClr val="c9211e"/>
                </a:solidFill>
                <a:latin typeface="Arial"/>
              </a:rPr>
              <a:t>red pill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Binary = Mutually Exclusive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297" name="TextShape 2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P(Event) = 1 – P(All other events)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Binary event: only one single alternative event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1"/>
          <a:stretch/>
        </p:blipFill>
        <p:spPr>
          <a:xfrm>
            <a:off x="6993000" y="2238120"/>
            <a:ext cx="870840" cy="870840"/>
          </a:xfrm>
          <a:prstGeom prst="rect">
            <a:avLst/>
          </a:prstGeom>
          <a:ln>
            <a:noFill/>
          </a:ln>
        </p:spPr>
      </p:pic>
      <p:sp>
        <p:nvSpPr>
          <p:cNvPr id="299" name="TextShape 3"/>
          <p:cNvSpPr txBox="1"/>
          <p:nvPr/>
        </p:nvSpPr>
        <p:spPr>
          <a:xfrm>
            <a:off x="7293240" y="3751920"/>
            <a:ext cx="346680" cy="42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00" name="TextShape 4"/>
          <p:cNvSpPr txBox="1"/>
          <p:nvPr/>
        </p:nvSpPr>
        <p:spPr>
          <a:xfrm>
            <a:off x="7036200" y="3200400"/>
            <a:ext cx="8024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False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301" name="" descr=""/>
          <p:cNvPicPr/>
          <p:nvPr/>
        </p:nvPicPr>
        <p:blipFill>
          <a:blip r:embed="rId2"/>
          <a:srcRect l="49126" t="18407" r="6627" b="16944"/>
          <a:stretch/>
        </p:blipFill>
        <p:spPr>
          <a:xfrm>
            <a:off x="7132320" y="4186080"/>
            <a:ext cx="731160" cy="56844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302" name="Formula 5"/>
              <p:cNvSpPr txBox="1"/>
              <p:nvPr/>
            </p:nvSpPr>
            <p:spPr>
              <a:xfrm>
                <a:off x="3840480" y="2530080"/>
                <a:ext cx="280548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T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H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3" name="Formula 6"/>
              <p:cNvSpPr txBox="1"/>
              <p:nvPr/>
            </p:nvSpPr>
            <p:spPr>
              <a:xfrm>
                <a:off x="3897720" y="3108960"/>
                <a:ext cx="259452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0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4" name="Formula 7"/>
              <p:cNvSpPr txBox="1"/>
              <p:nvPr/>
            </p:nvSpPr>
            <p:spPr>
              <a:xfrm>
                <a:off x="3806280" y="3687840"/>
                <a:ext cx="274428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F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T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5" name="Formula 8"/>
              <p:cNvSpPr txBox="1"/>
              <p:nvPr/>
            </p:nvSpPr>
            <p:spPr>
              <a:xfrm>
                <a:off x="3840480" y="4189680"/>
                <a:ext cx="2740320" cy="487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B</m:t>
                        </m:r>
                      </m:e>
                    </m:d>
                    <m:r>
                      <m:t xml:space="preserve">=</m:t>
                    </m:r>
                    <m:r>
                      <m:t xml:space="preserve">1</m:t>
                    </m:r>
                    <m:r>
                      <m:t xml:space="preserve">−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R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sp>
        <p:nvSpPr>
          <p:cNvPr id="306" name="TextShape 9"/>
          <p:cNvSpPr txBox="1"/>
          <p:nvPr/>
        </p:nvSpPr>
        <p:spPr>
          <a:xfrm>
            <a:off x="914400" y="2598840"/>
            <a:ext cx="265176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Tails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7" name="TextShape 10"/>
          <p:cNvSpPr txBox="1"/>
          <p:nvPr/>
        </p:nvSpPr>
        <p:spPr>
          <a:xfrm>
            <a:off x="914400" y="3183480"/>
            <a:ext cx="28346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False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8" name="TextShape 11"/>
          <p:cNvSpPr txBox="1"/>
          <p:nvPr/>
        </p:nvSpPr>
        <p:spPr>
          <a:xfrm>
            <a:off x="918000" y="3713040"/>
            <a:ext cx="25567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latin typeface="Arial"/>
              </a:rPr>
              <a:t>Zero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9" name="TextShape 12"/>
          <p:cNvSpPr txBox="1"/>
          <p:nvPr/>
        </p:nvSpPr>
        <p:spPr>
          <a:xfrm>
            <a:off x="918000" y="4243320"/>
            <a:ext cx="250776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Probability of </a:t>
            </a:r>
            <a:r>
              <a:rPr b="1" lang="en-US" sz="1800" spc="-1" strike="noStrike">
                <a:solidFill>
                  <a:srgbClr val="0063cc"/>
                </a:solidFill>
                <a:latin typeface="Arial"/>
              </a:rPr>
              <a:t>Blue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Binary Dice?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457200" y="1203480"/>
            <a:ext cx="8046720" cy="3368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Machines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“think” and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learn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 in binary logic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1?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2?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3?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4?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5?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Is it a 6 (six pips up) ?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Presence 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or absence </a:t>
            </a: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of a number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1 bit for each number or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category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Works even for non numerical (pictograph) dice or </a:t>
            </a:r>
            <a:r>
              <a:rPr b="1" lang="en-US" sz="2400" spc="-1" strike="noStrike">
                <a:solidFill>
                  <a:srgbClr val="808080"/>
                </a:solidFill>
                <a:latin typeface="Roboto Light"/>
              </a:rPr>
              <a:t>loaded dice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312" name="" descr=""/>
          <p:cNvPicPr/>
          <p:nvPr/>
        </p:nvPicPr>
        <p:blipFill>
          <a:blip r:embed="rId1"/>
          <a:stretch/>
        </p:blipFill>
        <p:spPr>
          <a:xfrm>
            <a:off x="6309360" y="1874880"/>
            <a:ext cx="1778400" cy="1142640"/>
          </a:xfrm>
          <a:prstGeom prst="rect">
            <a:avLst/>
          </a:prstGeom>
          <a:ln>
            <a:noFill/>
          </a:ln>
        </p:spPr>
      </p:pic>
      <p:sp>
        <p:nvSpPr>
          <p:cNvPr id="313" name="TextShape 3"/>
          <p:cNvSpPr txBox="1"/>
          <p:nvPr/>
        </p:nvSpPr>
        <p:spPr>
          <a:xfrm>
            <a:off x="6400800" y="1442520"/>
            <a:ext cx="1828800" cy="75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solidFill>
                  <a:srgbClr val="808080"/>
                </a:solidFill>
                <a:latin typeface="Symbol"/>
              </a:rPr>
              <a:t>0 0 0 0 0</a:t>
            </a:r>
            <a:r>
              <a:rPr b="0" lang="en-US" sz="2600" spc="-1" strike="noStrike">
                <a:latin typeface="Symbol"/>
              </a:rPr>
              <a:t> 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14" name="TextShape 4"/>
          <p:cNvSpPr txBox="1"/>
          <p:nvPr/>
        </p:nvSpPr>
        <p:spPr>
          <a:xfrm>
            <a:off x="5394960" y="2905560"/>
            <a:ext cx="1920240" cy="75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solidFill>
                  <a:srgbClr val="808080"/>
                </a:solidFill>
                <a:latin typeface="Symbol"/>
              </a:rPr>
              <a:t>0 0 0 </a:t>
            </a:r>
            <a:r>
              <a:rPr b="0" lang="en-US" sz="2600" spc="-1" strike="noStrike">
                <a:latin typeface="Symbol"/>
              </a:rPr>
              <a:t>1 </a:t>
            </a:r>
            <a:r>
              <a:rPr b="0" lang="en-US" sz="2600" spc="-1" strike="noStrike">
                <a:solidFill>
                  <a:srgbClr val="808080"/>
                </a:solidFill>
                <a:latin typeface="Symbol"/>
              </a:rPr>
              <a:t>0 0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15" name="TextShape 5"/>
          <p:cNvSpPr txBox="1"/>
          <p:nvPr/>
        </p:nvSpPr>
        <p:spPr>
          <a:xfrm>
            <a:off x="7315200" y="2926080"/>
            <a:ext cx="1920240" cy="75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1 </a:t>
            </a:r>
            <a:r>
              <a:rPr b="0" lang="en-US" sz="2600" spc="-1" strike="noStrike">
                <a:solidFill>
                  <a:srgbClr val="808080"/>
                </a:solidFill>
                <a:latin typeface="Symbol"/>
              </a:rPr>
              <a:t>0 0 0 0 0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16" name="TextShape 6"/>
          <p:cNvSpPr txBox="1"/>
          <p:nvPr/>
        </p:nvSpPr>
        <p:spPr>
          <a:xfrm>
            <a:off x="5120640" y="3439440"/>
            <a:ext cx="384048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One-hot encoding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(used for categorical variables)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Ordinal Dice?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457200" y="1203480"/>
            <a:ext cx="8229600" cy="3642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But machines can work with numbers right?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Ordinal encoding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Sides assigned discrete numerical values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808080"/>
                </a:solidFill>
                <a:latin typeface="Roboto Light"/>
              </a:rPr>
              <a:t>Six mutually exclusive discrete values </a:t>
            </a:r>
            <a:endParaRPr b="0" lang="en-US" sz="24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1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2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3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4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5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808080"/>
                </a:solidFill>
                <a:latin typeface="Roboto Light"/>
              </a:rPr>
              <a:t>6</a:t>
            </a: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808080"/>
              </a:solidFill>
              <a:latin typeface="Roboto Light"/>
            </a:endParaRPr>
          </a:p>
        </p:txBody>
      </p:sp>
      <p:pic>
        <p:nvPicPr>
          <p:cNvPr id="319" name="" descr=""/>
          <p:cNvPicPr/>
          <p:nvPr/>
        </p:nvPicPr>
        <p:blipFill>
          <a:blip r:embed="rId1"/>
          <a:stretch/>
        </p:blipFill>
        <p:spPr>
          <a:xfrm>
            <a:off x="6309360" y="1874880"/>
            <a:ext cx="1778400" cy="1142640"/>
          </a:xfrm>
          <a:prstGeom prst="rect">
            <a:avLst/>
          </a:prstGeom>
          <a:ln>
            <a:noFill/>
          </a:ln>
        </p:spPr>
      </p:pic>
      <p:sp>
        <p:nvSpPr>
          <p:cNvPr id="320" name="TextShape 3"/>
          <p:cNvSpPr txBox="1"/>
          <p:nvPr/>
        </p:nvSpPr>
        <p:spPr>
          <a:xfrm>
            <a:off x="6400800" y="1442520"/>
            <a:ext cx="1828800" cy="75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	</a:t>
            </a:r>
            <a:r>
              <a:rPr b="0" lang="en-US" sz="2600" spc="-1" strike="noStrike">
                <a:latin typeface="Symbol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21" name="TextShape 4"/>
          <p:cNvSpPr txBox="1"/>
          <p:nvPr/>
        </p:nvSpPr>
        <p:spPr>
          <a:xfrm>
            <a:off x="6492240" y="2834640"/>
            <a:ext cx="457200" cy="477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</a:rPr>
              <a:t>3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22" name="TextShape 5"/>
          <p:cNvSpPr txBox="1"/>
          <p:nvPr/>
        </p:nvSpPr>
        <p:spPr>
          <a:xfrm>
            <a:off x="7589520" y="2743200"/>
            <a:ext cx="45720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600" spc="-1" strike="noStrike">
                <a:latin typeface="Symbol"/>
                <a:ea typeface="PingFang SC"/>
              </a:rPr>
              <a:t>6</a:t>
            </a:r>
            <a:r>
              <a:rPr b="0" lang="en-US" sz="2600" spc="-1" strike="noStrike">
                <a:latin typeface="Symbol"/>
              </a:rPr>
              <a:t> 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23" name="TextShape 6"/>
          <p:cNvSpPr txBox="1"/>
          <p:nvPr/>
        </p:nvSpPr>
        <p:spPr>
          <a:xfrm>
            <a:off x="5303520" y="3348000"/>
            <a:ext cx="384048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Ordinal values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4" name="TextShape 7"/>
          <p:cNvSpPr txBox="1"/>
          <p:nvPr/>
        </p:nvSpPr>
        <p:spPr>
          <a:xfrm>
            <a:off x="2286000" y="3348000"/>
            <a:ext cx="4846320" cy="1913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3200" spc="-1" strike="noStrike">
                <a:solidFill>
                  <a:srgbClr val="c9211e"/>
                </a:solidFill>
                <a:latin typeface="Arial"/>
              </a:rPr>
              <a:t>JUST SAY “</a:t>
            </a:r>
            <a:r>
              <a:rPr b="1" lang="en-US" sz="3200" spc="-1" strike="noStrike">
                <a:solidFill>
                  <a:srgbClr val="c9211e"/>
                </a:solidFill>
                <a:latin typeface="Arial"/>
              </a:rPr>
              <a:t>NO!”</a:t>
            </a:r>
            <a:endParaRPr b="0" lang="en-US" sz="3200" spc="-1" strike="noStrike">
              <a:latin typeface="Arial"/>
            </a:endParaRPr>
          </a:p>
          <a:p>
            <a:r>
              <a:rPr b="0" lang="en-US" sz="3200" spc="-1" strike="noStrike">
                <a:solidFill>
                  <a:srgbClr val="c9211e"/>
                </a:solidFill>
                <a:latin typeface="Arial"/>
              </a:rPr>
              <a:t>             </a:t>
            </a:r>
            <a:r>
              <a:rPr b="0" lang="en-US" sz="3200" spc="-1" strike="noStrike">
                <a:solidFill>
                  <a:srgbClr val="c9211e"/>
                </a:solidFill>
                <a:latin typeface="Arial"/>
              </a:rPr>
              <a:t>or “</a:t>
            </a:r>
            <a:r>
              <a:rPr b="1" lang="en-US" sz="3200" spc="-1" strike="noStrike">
                <a:solidFill>
                  <a:srgbClr val="c9211e"/>
                </a:solidFill>
                <a:latin typeface="Arial"/>
              </a:rPr>
              <a:t>YES!”</a:t>
            </a:r>
            <a:endParaRPr b="0" lang="en-US" sz="3200" spc="-1" strike="noStrike">
              <a:latin typeface="Arial"/>
            </a:endParaRPr>
          </a:p>
          <a:p>
            <a:r>
              <a:rPr b="0" lang="en-US" sz="3200" spc="-1" strike="noStrike">
                <a:solidFill>
                  <a:srgbClr val="c9211e"/>
                </a:solidFill>
                <a:latin typeface="Arial"/>
              </a:rPr>
              <a:t>but never “2, 3, 4, 5, 6”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457200" y="0"/>
            <a:ext cx="8229240" cy="1199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ts val="5800"/>
              </a:lnSpc>
            </a:pPr>
            <a:r>
              <a:rPr b="1" lang="en-US" sz="3000" spc="-1" strike="noStrike">
                <a:solidFill>
                  <a:srgbClr val="184da3"/>
                </a:solidFill>
                <a:latin typeface="Calibri"/>
                <a:ea typeface="Arial"/>
              </a:rPr>
              <a:t>Dice Probability</a:t>
            </a:r>
            <a:endParaRPr b="0" lang="en-US" sz="3000" spc="-1" strike="noStrike">
              <a:solidFill>
                <a:srgbClr val="000000"/>
              </a:solidFill>
              <a:latin typeface="News Gothic MT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4643640" y="365760"/>
            <a:ext cx="3794400" cy="3931920"/>
          </a:xfrm>
          <a:prstGeom prst="rect">
            <a:avLst/>
          </a:prstGeom>
          <a:ln>
            <a:noFill/>
          </a:ln>
        </p:spPr>
      </p:pic>
      <p:pic>
        <p:nvPicPr>
          <p:cNvPr id="327" name="" descr=""/>
          <p:cNvPicPr/>
          <p:nvPr/>
        </p:nvPicPr>
        <p:blipFill>
          <a:blip r:embed="rId2"/>
          <a:srcRect l="45776" t="88006" r="0" b="4657"/>
          <a:stretch/>
        </p:blipFill>
        <p:spPr>
          <a:xfrm>
            <a:off x="1222200" y="3785760"/>
            <a:ext cx="2057040" cy="32544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328" name="Formula 2"/>
              <p:cNvSpPr txBox="1"/>
              <p:nvPr/>
            </p:nvSpPr>
            <p:spPr>
              <a:xfrm>
                <a:off x="1276200" y="335916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29" name="Formula 3"/>
              <p:cNvSpPr txBox="1"/>
              <p:nvPr/>
            </p:nvSpPr>
            <p:spPr>
              <a:xfrm>
                <a:off x="1636200" y="335952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30" name="Formula 4"/>
              <p:cNvSpPr txBox="1"/>
              <p:nvPr/>
            </p:nvSpPr>
            <p:spPr>
              <a:xfrm>
                <a:off x="1996200" y="335952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31" name="Formula 5"/>
              <p:cNvSpPr txBox="1"/>
              <p:nvPr/>
            </p:nvSpPr>
            <p:spPr>
              <a:xfrm>
                <a:off x="2320200" y="335952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32" name="Formula 6"/>
              <p:cNvSpPr txBox="1"/>
              <p:nvPr/>
            </p:nvSpPr>
            <p:spPr>
              <a:xfrm>
                <a:off x="2680200" y="335952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33" name="Formula 7"/>
              <p:cNvSpPr txBox="1"/>
              <p:nvPr/>
            </p:nvSpPr>
            <p:spPr>
              <a:xfrm>
                <a:off x="3040200" y="3359520"/>
                <a:ext cx="18288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334" name="TextShape 8"/>
          <p:cNvSpPr txBox="1"/>
          <p:nvPr/>
        </p:nvSpPr>
        <p:spPr>
          <a:xfrm>
            <a:off x="121932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TextShape 9"/>
          <p:cNvSpPr txBox="1"/>
          <p:nvPr/>
        </p:nvSpPr>
        <p:spPr>
          <a:xfrm>
            <a:off x="155520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6" name="TextShape 10"/>
          <p:cNvSpPr txBox="1"/>
          <p:nvPr/>
        </p:nvSpPr>
        <p:spPr>
          <a:xfrm>
            <a:off x="192096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7" name="TextShape 11"/>
          <p:cNvSpPr txBox="1"/>
          <p:nvPr/>
        </p:nvSpPr>
        <p:spPr>
          <a:xfrm>
            <a:off x="226800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TextShape 12"/>
          <p:cNvSpPr txBox="1"/>
          <p:nvPr/>
        </p:nvSpPr>
        <p:spPr>
          <a:xfrm>
            <a:off x="262440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9" name="TextShape 13"/>
          <p:cNvSpPr txBox="1"/>
          <p:nvPr/>
        </p:nvSpPr>
        <p:spPr>
          <a:xfrm>
            <a:off x="2984760" y="411192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0" name="TextShape 14"/>
          <p:cNvSpPr txBox="1"/>
          <p:nvPr/>
        </p:nvSpPr>
        <p:spPr>
          <a:xfrm>
            <a:off x="1511640" y="4458240"/>
            <a:ext cx="14731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One Die Roll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1" name="TextShape 15"/>
          <p:cNvSpPr txBox="1"/>
          <p:nvPr/>
        </p:nvSpPr>
        <p:spPr>
          <a:xfrm>
            <a:off x="5394960" y="4408560"/>
            <a:ext cx="23569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Sum of Two Die Rolls</a:t>
            </a: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342" name="Table 16"/>
          <p:cNvGraphicFramePr/>
          <p:nvPr/>
        </p:nvGraphicFramePr>
        <p:xfrm>
          <a:off x="395280" y="1163520"/>
          <a:ext cx="2908800" cy="1788120"/>
        </p:xfrm>
        <a:graphic>
          <a:graphicData uri="http://schemas.openxmlformats.org/drawingml/2006/table">
            <a:tbl>
              <a:tblPr/>
              <a:tblGrid>
                <a:gridCol w="808560"/>
                <a:gridCol w="738000"/>
                <a:gridCol w="714240"/>
                <a:gridCol w="648360"/>
              </a:tblGrid>
              <a:tr h="21600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Die 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Die 2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Sum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P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6288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2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1/6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6288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3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1/6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6288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latin typeface="Arial"/>
                        </a:rPr>
                        <a:t>3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latin typeface="Arial"/>
                        </a:rPr>
                        <a:t>1/6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999999"/>
                          </a:solidFill>
                          <a:latin typeface="Arial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999999"/>
                          </a:solidFill>
                          <a:latin typeface="Arial"/>
                        </a:rPr>
                        <a:t>3</a:t>
                      </a:r>
                      <a:endParaRPr b="0" lang="en-US" sz="1800" spc="-1" strike="noStrike">
                        <a:solidFill>
                          <a:srgbClr val="999999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1" lang="en-US" sz="1800" spc="-1" strike="noStrike">
                          <a:solidFill>
                            <a:srgbClr val="999999"/>
                          </a:solidFill>
                          <a:latin typeface="Arial"/>
                        </a:rPr>
                        <a:t>4</a:t>
                      </a:r>
                      <a:endParaRPr b="1" lang="en-US" sz="1800" spc="-1" strike="noStrike">
                        <a:solidFill>
                          <a:srgbClr val="999999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800" spc="-1" strike="noStrike">
                          <a:solidFill>
                            <a:srgbClr val="999999"/>
                          </a:solidFill>
                          <a:latin typeface="Arial"/>
                        </a:rPr>
                        <a:t>1/6</a:t>
                      </a:r>
                      <a:endParaRPr b="0" lang="en-US" sz="1800" spc="-1" strike="noStrike">
                        <a:solidFill>
                          <a:srgbClr val="999999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mc:AlternateContent>
        <mc:Choice xmlns:a14="http://schemas.microsoft.com/office/drawing/2010/main" Requires="a14">
          <p:sp>
            <p:nvSpPr>
              <p:cNvPr id="343" name="Formula 17"/>
              <p:cNvSpPr txBox="1"/>
              <p:nvPr/>
            </p:nvSpPr>
            <p:spPr>
              <a:xfrm>
                <a:off x="3306600" y="1509480"/>
                <a:ext cx="168984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s</m:t>
                        </m:r>
                        <m:r>
                          <m:t xml:space="preserve">=</m:t>
                        </m:r>
                        <m:r>
                          <m:t xml:space="preserve">2</m:t>
                        </m:r>
                      </m:e>
                    </m:d>
                    <m:r>
                      <m:t xml:space="preserve">=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  <m:r>
                      <m:t xml:space="preserve">⋅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1</m:t>
                        </m:r>
                      </m:num>
                      <m:den>
                        <m:r>
                          <m:t xml:space="preserve">36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  <p:sp>
        <p:nvSpPr>
          <p:cNvPr id="344" name="CustomShape 18"/>
          <p:cNvSpPr/>
          <p:nvPr/>
        </p:nvSpPr>
        <p:spPr>
          <a:xfrm>
            <a:off x="3405960" y="1920240"/>
            <a:ext cx="124200" cy="548640"/>
          </a:xfrm>
          <a:custGeom>
            <a:avLst/>
            <a:gdLst/>
            <a:ahLst/>
            <a:rect l="0" t="0" r="r" b="b"/>
            <a:pathLst>
              <a:path w="347" h="1525">
                <a:moveTo>
                  <a:pt x="0" y="0"/>
                </a:moveTo>
                <a:cubicBezTo>
                  <a:pt x="173" y="0"/>
                  <a:pt x="346" y="69"/>
                  <a:pt x="346" y="138"/>
                </a:cubicBezTo>
                <a:lnTo>
                  <a:pt x="346" y="1386"/>
                </a:lnTo>
                <a:cubicBezTo>
                  <a:pt x="346" y="1455"/>
                  <a:pt x="173" y="1524"/>
                  <a:pt x="0" y="1524"/>
                </a:cubicBezTo>
              </a:path>
            </a:pathLst>
          </a:custGeom>
          <a:noFill/>
          <a:ln w="183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</p:sp>
      <mc:AlternateContent>
        <mc:Choice xmlns:a14="http://schemas.microsoft.com/office/drawing/2010/main" Requires="a14">
          <p:sp>
            <p:nvSpPr>
              <p:cNvPr id="345" name="Formula 19"/>
              <p:cNvSpPr txBox="1"/>
              <p:nvPr/>
            </p:nvSpPr>
            <p:spPr>
              <a:xfrm>
                <a:off x="3566160" y="2199240"/>
                <a:ext cx="1624320" cy="3610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3</m:t>
                        </m:r>
                      </m:e>
                    </m:d>
                    <m:r>
                      <m:t xml:space="preserve">=</m:t>
                    </m:r>
                    <m:r>
                      <m:t xml:space="preserve">2</m:t>
                    </m:r>
                    <m:r>
                      <m:t xml:space="preserve">⋅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1</m:t>
                        </m:r>
                      </m:e>
                    </m:d>
                    <m:r>
                      <m:t xml:space="preserve">⋅</m:t>
                    </m:r>
                    <m:r>
                      <m:t xml:space="preserve">P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2</m:t>
                        </m:r>
                      </m:e>
                    </m:d>
                    <m:r>
                      <m:t xml:space="preserve">=</m:t>
                    </m:r>
                    <m:f>
                      <m:num>
                        <m:r>
                          <m:t xml:space="preserve">2</m:t>
                        </m:r>
                      </m:num>
                      <m:den>
                        <m:r>
                          <m:t xml:space="preserve">36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14410</TotalTime>
  <Application>LibreOffice/6.3.4.2$MacOSX_X86_64 LibreOffice_project/60da17e045e08f1793c57c00ba83cdfce946d0aa</Application>
  <Company>UC San Diego Extension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2017-03-09T17:29:36Z</dcterms:created>
  <dc:creator>Juanita LaHaye</dc:creator>
  <dc:description/>
  <dc:language>en-US</dc:language>
  <cp:lastModifiedBy/>
  <dcterms:modified xsi:type="dcterms:W3CDTF">2020-02-07T10:09:26Z</dcterms:modified>
  <cp:revision>408</cp:revision>
  <dc:subject/>
  <dc:title>UC San Diego Extension Overview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UC San Diego Extension</vt:lpwstr>
  </property>
  <property fmtid="{D5CDD505-2E9C-101B-9397-08002B2CF9AE}" pid="4" name="ContentTypeId">
    <vt:lpwstr>0x01010024DF6829C4779C4599C6FD5A8B2371C6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20</vt:i4>
  </property>
  <property fmtid="{D5CDD505-2E9C-101B-9397-08002B2CF9AE}" pid="10" name="PresentationFormat">
    <vt:lpwstr>On-screen Show (16:9)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29</vt:i4>
  </property>
</Properties>
</file>